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16"/>
  </p:notesMasterIdLst>
  <p:sldIdLst>
    <p:sldId id="277" r:id="rId2"/>
    <p:sldId id="278" r:id="rId3"/>
    <p:sldId id="258" r:id="rId4"/>
    <p:sldId id="259" r:id="rId5"/>
    <p:sldId id="260" r:id="rId6"/>
    <p:sldId id="272" r:id="rId7"/>
    <p:sldId id="273" r:id="rId8"/>
    <p:sldId id="281" r:id="rId9"/>
    <p:sldId id="282" r:id="rId10"/>
    <p:sldId id="279" r:id="rId11"/>
    <p:sldId id="265" r:id="rId12"/>
    <p:sldId id="266" r:id="rId13"/>
    <p:sldId id="267" r:id="rId14"/>
    <p:sldId id="274" r:id="rId15"/>
  </p:sldIdLst>
  <p:sldSz cx="13011150" cy="7315200"/>
  <p:notesSz cx="6858000" cy="9144000"/>
  <p:embeddedFontLst>
    <p:embeddedFont>
      <p:font typeface="Crimson Text" panose="02000503000000000000" pitchFamily="2" charset="77"/>
      <p:regular r:id="rId17"/>
      <p:bold r:id="rId18"/>
      <p:italic r:id="rId19"/>
      <p:boldItalic r:id="rId20"/>
    </p:embeddedFont>
    <p:embeddedFont>
      <p:font typeface="Roboto" panose="02000000000000000000" pitchFamily="2"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ECEABFD6-DEF5-4B08-A064-399E52D03A91}">
  <a:tblStyle styleId="{ECEABFD6-DEF5-4B08-A064-399E52D03A91}" styleName="Visme - Default">
    <a:wholeTbl>
      <a:tcTxStyle>
        <a:fontRef idx="minor">
          <a:prstClr val="black"/>
        </a:fontRef>
        <a:prstClr val="black"/>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FFFFFF"/>
          </a:solidFill>
        </a:fill>
      </a:tcStyle>
    </a:wholeTbl>
    <a:band1H>
      <a:tcStyle>
        <a:tcBdr/>
      </a:tcStyle>
    </a:band1H>
    <a:band2H>
      <a:tcStyle>
        <a:tcBdr/>
        <a:fill>
          <a:solidFill>
            <a:srgbClr val="EAF3F3"/>
          </a:solidFill>
        </a:fill>
      </a:tcStyle>
    </a:band2H>
    <a:firstRow>
      <a:tcTxStyle>
        <a:fontRef idx="minor">
          <a:srgbClr val="FFFFFF"/>
        </a:fontRef>
        <a:srgbClr val="FFFFFF"/>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4682B4"/>
          </a:solidFill>
        </a:fill>
      </a:tcStyle>
    </a:firstRow>
  </a:tblStyle>
  <a:tblStyle styleId="{250974F7-19B4-4E8B-8F88-A368280DB3C5}" styleName="Visme - Dark">
    <a:wholeTbl>
      <a:tcTxStyle>
        <a:fontRef idx="minor">
          <a:prstClr val="white"/>
        </a:fontRef>
        <a:prstClr val="white"/>
      </a:tcTxStyle>
      <a:tcStyle>
        <a:tcBdr>
          <a:left>
            <a:ln w="12700" cmpd="sng">
              <a:solidFill>
                <a:srgbClr val="DAE4EA"/>
              </a:solidFill>
            </a:ln>
          </a:left>
          <a:right>
            <a:ln w="12700" cmpd="sng">
              <a:solidFill>
                <a:srgbClr val="34495E"/>
              </a:solidFill>
            </a:ln>
          </a:right>
          <a:top>
            <a:ln w="12700" cmpd="sng">
              <a:solidFill>
                <a:srgbClr val="DAE4EA"/>
              </a:solidFill>
            </a:ln>
          </a:top>
          <a:bottom>
            <a:ln w="12700" cmpd="sng">
              <a:solidFill>
                <a:srgbClr val="34495E"/>
              </a:solidFill>
            </a:ln>
          </a:bottom>
          <a:insideH>
            <a:ln w="12700" cmpd="sng">
              <a:solidFill>
                <a:srgbClr val="34495E"/>
              </a:solidFill>
            </a:ln>
          </a:insideH>
          <a:insideV>
            <a:ln w="12700" cmpd="sng">
              <a:solidFill>
                <a:srgbClr val="34495E"/>
              </a:solidFill>
            </a:ln>
          </a:insideV>
        </a:tcBdr>
        <a:fill>
          <a:solidFill>
            <a:srgbClr val="34495E"/>
          </a:solidFill>
        </a:fill>
      </a:tcStyle>
    </a:wholeTbl>
    <a:firstRow>
      <a:tcTxStyle>
        <a:fontRef idx="minor">
          <a:srgbClr val="DDDD55"/>
        </a:fontRef>
        <a:srgbClr val="DDDD55"/>
      </a:tcTxStyle>
      <a:tcStyle>
        <a:tcBdr/>
      </a:tcStyle>
    </a:firstRow>
  </a:tblStyle>
  <a:tblStyle styleId="{D6B0A444-BE85-4B0B-AF8B-2701F9732221}" styleName="Visme - Light">
    <a:wholeTbl>
      <a:tcTxStyle>
        <a:fontRef idx="minor">
          <a:srgbClr val="818181"/>
        </a:fontRef>
        <a:srgbClr val="818181"/>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DAE4EA"/>
          </a:solidFill>
        </a:fill>
      </a:tcStyle>
    </a:wholeTbl>
    <a:firstRow>
      <a:tcTxStyle b="on">
        <a:fontRef idx="minor">
          <a:srgbClr val="818181"/>
        </a:fontRef>
        <a:srgbClr val="818181"/>
      </a:tcTxStyle>
      <a:tcStyle>
        <a:tcBdr/>
      </a:tcStyle>
    </a:firstRow>
  </a:tblStyle>
  <a:tblStyle styleId="{D801C701-60A8-4CDB-9F91-86469C498BE4}" styleName="Visme - Dark with blue">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717274"/>
          </a:solidFill>
        </a:fill>
      </a:tcStyle>
    </a:wholeTbl>
    <a:firstRow>
      <a:tcTxStyle b="on">
        <a:fontRef idx="minor">
          <a:srgbClr val="FFFFFF"/>
        </a:fontRef>
        <a:srgbClr val="FFFFFF"/>
      </a:tcTxStyle>
      <a:tcStyle>
        <a:tcBdr/>
        <a:fill>
          <a:solidFill>
            <a:srgbClr val="40A0F7"/>
          </a:solidFill>
        </a:fill>
      </a:tcStyle>
    </a:firstRow>
  </a:tblStyle>
  <a:tblStyle styleId="{CB79AEA9-4FA3-4525-A49E-7F1D2E6B107D}" styleName="Visme - Blue with Navy">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3498DB"/>
          </a:solidFill>
        </a:fill>
      </a:tcStyle>
    </a:wholeTbl>
    <a:firstRow>
      <a:tcStyle>
        <a:tcBdr/>
        <a:fill>
          <a:solidFill>
            <a:srgbClr val="343F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57" autoAdjust="0"/>
    <p:restoredTop sz="96287"/>
  </p:normalViewPr>
  <p:slideViewPr>
    <p:cSldViewPr snapToGrid="0">
      <p:cViewPr varScale="1">
        <p:scale>
          <a:sx n="176" d="100"/>
          <a:sy n="176" d="100"/>
        </p:scale>
        <p:origin x="240" y="188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0A429A-90FE-4F33-893D-5F2AADB556A3}" type="datetimeFigureOut">
              <a:rPr lang="en-US"/>
              <a:t>4/9/25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38AFD9-D5DB-4A47-A4BE-251B4DF1413A}" type="slidenum">
              <a:rPr lang="en-US"/>
              <a:t>‹#›</a:t>
            </a:fld>
            <a:endParaRPr lang="en-US"/>
          </a:p>
        </p:txBody>
      </p:sp>
    </p:spTree>
    <p:extLst>
      <p:ext uri="{BB962C8B-B14F-4D97-AF65-F5344CB8AC3E}">
        <p14:creationId xmlns:p14="http://schemas.microsoft.com/office/powerpoint/2010/main" val="3506871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B2CA1-E1C9-7648-16E2-3679C0EC9A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14645C-43A0-C578-55E2-EBA0FF5C9D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2C94A6-632F-378D-B50D-6321FDDC15CA}"/>
              </a:ext>
            </a:extLst>
          </p:cNvPr>
          <p:cNvSpPr>
            <a:spLocks noGrp="1"/>
          </p:cNvSpPr>
          <p:nvPr>
            <p:ph type="body" idx="1"/>
          </p:nvPr>
        </p:nvSpPr>
        <p:spPr/>
        <p:txBody>
          <a:bodyPr spcFirstLastPara="0" lIns="0" tIns="0" rIns="0" bIns="0" anchor="t"/>
          <a:lstStyle/>
          <a:p>
            <a:pPr algn="l" hangingPunct="0">
              <a:lnSpc>
                <a:spcPct val="100000"/>
              </a:lnSpc>
            </a:pPr>
            <a:r>
              <a:rPr b="1">
                <a:latin typeface="Arial"/>
                <a:ea typeface="+mn-ea"/>
                <a:cs typeface="Arial"/>
              </a:rPr>
              <a:t>Note title</a:t>
            </a:r>
          </a:p>
          <a:p>
            <a:pPr algn="l" hangingPunct="0">
              <a:lnSpc>
                <a:spcPct val="100000"/>
              </a:lnSpc>
            </a:pPr>
            <a:r>
              <a:rPr>
                <a:latin typeface="Arial"/>
                <a:ea typeface="+mn-ea"/>
                <a:cs typeface="Arial"/>
              </a:rPr>
              <a:t>Type your notes here. They will be viewable in presenter view.</a:t>
            </a:r>
          </a:p>
        </p:txBody>
      </p:sp>
      <p:sp>
        <p:nvSpPr>
          <p:cNvPr id="4" name="Slide Number Placeholder 3">
            <a:extLst>
              <a:ext uri="{FF2B5EF4-FFF2-40B4-BE49-F238E27FC236}">
                <a16:creationId xmlns:a16="http://schemas.microsoft.com/office/drawing/2014/main" id="{345C8DC7-860F-F3BF-B2AD-42D889CB3179}"/>
              </a:ext>
            </a:extLst>
          </p:cNvPr>
          <p:cNvSpPr>
            <a:spLocks noGrp="1"/>
          </p:cNvSpPr>
          <p:nvPr>
            <p:ph type="sldNum" sz="quarter" idx="5"/>
          </p:nvPr>
        </p:nvSpPr>
        <p:spPr/>
        <p:txBody>
          <a:bodyPr/>
          <a:lstStyle/>
          <a:p>
            <a:fld id="{4F38AFD9-D5DB-4A47-A4BE-251B4DF1413A}" type="slidenum">
              <a:rPr lang="en-US"/>
              <a:t>1</a:t>
            </a:fld>
            <a:endParaRPr lang="en-US"/>
          </a:p>
        </p:txBody>
      </p:sp>
    </p:spTree>
    <p:extLst>
      <p:ext uri="{BB962C8B-B14F-4D97-AF65-F5344CB8AC3E}">
        <p14:creationId xmlns:p14="http://schemas.microsoft.com/office/powerpoint/2010/main" val="2679506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58FBC-D36F-7543-793B-B7740783E7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4DBCF1-3723-1A2B-5CF2-9508FEE5DD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E03AF5-9849-A79A-67F2-520100D4CC94}"/>
              </a:ext>
            </a:extLst>
          </p:cNvPr>
          <p:cNvSpPr>
            <a:spLocks noGrp="1"/>
          </p:cNvSpPr>
          <p:nvPr>
            <p:ph type="body" idx="1"/>
          </p:nvPr>
        </p:nvSpPr>
        <p:spPr/>
        <p:txBody>
          <a:bodyPr spcFirstLastPara="0" lIns="0" tIns="0" rIns="0" bIns="0" anchor="t"/>
          <a:lstStyle/>
          <a:p>
            <a:pPr algn="l" hangingPunct="0">
              <a:lnSpc>
                <a:spcPct val="100000"/>
              </a:lnSpc>
            </a:pPr>
            <a:r>
              <a:rPr b="1">
                <a:latin typeface="Arial"/>
                <a:ea typeface="+mn-ea"/>
                <a:cs typeface="Arial"/>
              </a:rPr>
              <a:t>Note title</a:t>
            </a:r>
          </a:p>
          <a:p>
            <a:pPr algn="l" hangingPunct="0">
              <a:lnSpc>
                <a:spcPct val="100000"/>
              </a:lnSpc>
            </a:pPr>
            <a:r>
              <a:rPr>
                <a:latin typeface="Arial"/>
                <a:ea typeface="+mn-ea"/>
                <a:cs typeface="Arial"/>
              </a:rPr>
              <a:t>Type your notes here. They will be viewable in presenter view.</a:t>
            </a:r>
          </a:p>
        </p:txBody>
      </p:sp>
      <p:sp>
        <p:nvSpPr>
          <p:cNvPr id="4" name="Slide Number Placeholder 3">
            <a:extLst>
              <a:ext uri="{FF2B5EF4-FFF2-40B4-BE49-F238E27FC236}">
                <a16:creationId xmlns:a16="http://schemas.microsoft.com/office/drawing/2014/main" id="{AFC9D90A-03F1-DAB7-5935-51087D9E9B8F}"/>
              </a:ext>
            </a:extLst>
          </p:cNvPr>
          <p:cNvSpPr>
            <a:spLocks noGrp="1"/>
          </p:cNvSpPr>
          <p:nvPr>
            <p:ph type="sldNum" sz="quarter" idx="5"/>
          </p:nvPr>
        </p:nvSpPr>
        <p:spPr/>
        <p:txBody>
          <a:bodyPr/>
          <a:lstStyle/>
          <a:p>
            <a:fld id="{4F38AFD9-D5DB-4A47-A4BE-251B4DF1413A}" type="slidenum">
              <a:rPr lang="en-US"/>
              <a:t>10</a:t>
            </a:fld>
            <a:endParaRPr lang="en-US"/>
          </a:p>
        </p:txBody>
      </p:sp>
    </p:spTree>
    <p:extLst>
      <p:ext uri="{BB962C8B-B14F-4D97-AF65-F5344CB8AC3E}">
        <p14:creationId xmlns:p14="http://schemas.microsoft.com/office/powerpoint/2010/main" val="3706179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b="1">
                <a:latin typeface="Arial"/>
                <a:ea typeface="+mn-ea"/>
                <a:cs typeface="Arial"/>
              </a:rPr>
              <a:t>Note title</a:t>
            </a:r>
          </a:p>
          <a:p>
            <a:pPr algn="l" hangingPunct="0">
              <a:lnSpc>
                <a:spcPct val="100000"/>
              </a:lnSpc>
            </a:pPr>
            <a:r>
              <a:rPr>
                <a:latin typeface="Arial"/>
                <a:ea typeface="+mn-ea"/>
                <a:cs typeface="Arial"/>
              </a:rPr>
              <a:t>Type your notes here. They will be viewable in presenter view.</a:t>
            </a:r>
          </a:p>
        </p:txBody>
      </p:sp>
      <p:sp>
        <p:nvSpPr>
          <p:cNvPr id="4" name="Slide Number Placeholder 3"/>
          <p:cNvSpPr>
            <a:spLocks noGrp="1"/>
          </p:cNvSpPr>
          <p:nvPr>
            <p:ph type="sldNum" sz="quarter" idx="5"/>
          </p:nvPr>
        </p:nvSpPr>
        <p:spPr/>
        <p:txBody>
          <a:bodyPr/>
          <a:lstStyle/>
          <a:p>
            <a:fld id="{4F38AFD9-D5DB-4A47-A4BE-251B4DF1413A}" type="slidenum">
              <a:rPr lang="en-US"/>
              <a:t>11</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b="1">
                <a:latin typeface="Arial"/>
                <a:ea typeface="+mn-ea"/>
                <a:cs typeface="Arial"/>
              </a:rPr>
              <a:t>Note title</a:t>
            </a:r>
          </a:p>
          <a:p>
            <a:pPr algn="l" hangingPunct="0">
              <a:lnSpc>
                <a:spcPct val="100000"/>
              </a:lnSpc>
            </a:pPr>
            <a:r>
              <a:rPr>
                <a:latin typeface="Arial"/>
                <a:ea typeface="+mn-ea"/>
                <a:cs typeface="Arial"/>
              </a:rPr>
              <a:t>Type your notes here. They will be viewable in presenter view.</a:t>
            </a:r>
          </a:p>
        </p:txBody>
      </p:sp>
      <p:sp>
        <p:nvSpPr>
          <p:cNvPr id="4" name="Slide Number Placeholder 3"/>
          <p:cNvSpPr>
            <a:spLocks noGrp="1"/>
          </p:cNvSpPr>
          <p:nvPr>
            <p:ph type="sldNum" sz="quarter" idx="5"/>
          </p:nvPr>
        </p:nvSpPr>
        <p:spPr/>
        <p:txBody>
          <a:bodyPr/>
          <a:lstStyle/>
          <a:p>
            <a:fld id="{4F38AFD9-D5DB-4A47-A4BE-251B4DF1413A}" type="slidenum">
              <a:rPr lang="en-US"/>
              <a:t>12</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b="1">
                <a:latin typeface="Arial"/>
                <a:ea typeface="+mn-ea"/>
                <a:cs typeface="Arial"/>
              </a:rPr>
              <a:t>Note title</a:t>
            </a:r>
          </a:p>
          <a:p>
            <a:pPr algn="l" hangingPunct="0">
              <a:lnSpc>
                <a:spcPct val="100000"/>
              </a:lnSpc>
            </a:pPr>
            <a:r>
              <a:rPr>
                <a:latin typeface="Arial"/>
                <a:ea typeface="+mn-ea"/>
                <a:cs typeface="Arial"/>
              </a:rPr>
              <a:t>Type your notes here. They will be viewable in presenter view.</a:t>
            </a:r>
          </a:p>
        </p:txBody>
      </p:sp>
      <p:sp>
        <p:nvSpPr>
          <p:cNvPr id="4" name="Slide Number Placeholder 3"/>
          <p:cNvSpPr>
            <a:spLocks noGrp="1"/>
          </p:cNvSpPr>
          <p:nvPr>
            <p:ph type="sldNum" sz="quarter" idx="5"/>
          </p:nvPr>
        </p:nvSpPr>
        <p:spPr/>
        <p:txBody>
          <a:bodyPr/>
          <a:lstStyle/>
          <a:p>
            <a:fld id="{4F38AFD9-D5DB-4A47-A4BE-251B4DF1413A}" type="slidenum">
              <a:rPr lang="en-US"/>
              <a:t>13</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b="1">
                <a:latin typeface="Arial"/>
                <a:ea typeface="+mn-ea"/>
                <a:cs typeface="Arial"/>
              </a:rPr>
              <a:t>Note title</a:t>
            </a:r>
          </a:p>
          <a:p>
            <a:pPr algn="l" hangingPunct="0">
              <a:lnSpc>
                <a:spcPct val="100000"/>
              </a:lnSpc>
            </a:pPr>
            <a:r>
              <a:rPr>
                <a:latin typeface="Arial"/>
                <a:ea typeface="+mn-ea"/>
                <a:cs typeface="Arial"/>
              </a:rPr>
              <a:t>Type your notes here. They will be viewable in presenter view.</a:t>
            </a:r>
          </a:p>
        </p:txBody>
      </p:sp>
      <p:sp>
        <p:nvSpPr>
          <p:cNvPr id="4" name="Slide Number Placeholder 3"/>
          <p:cNvSpPr>
            <a:spLocks noGrp="1"/>
          </p:cNvSpPr>
          <p:nvPr>
            <p:ph type="sldNum" sz="quarter" idx="5"/>
          </p:nvPr>
        </p:nvSpPr>
        <p:spPr/>
        <p:txBody>
          <a:bodyPr/>
          <a:lstStyle/>
          <a:p>
            <a:fld id="{4F38AFD9-D5DB-4A47-A4BE-251B4DF1413A}" type="slidenum">
              <a:rPr lang="en-US"/>
              <a:t>14</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561A4-AF16-B824-EECE-ABDF64388E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D8E0BF-2648-1174-E560-64B8A5D605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D78246-12F1-0C78-1321-12AE3F53E296}"/>
              </a:ext>
            </a:extLst>
          </p:cNvPr>
          <p:cNvSpPr>
            <a:spLocks noGrp="1"/>
          </p:cNvSpPr>
          <p:nvPr>
            <p:ph type="body" idx="1"/>
          </p:nvPr>
        </p:nvSpPr>
        <p:spPr/>
        <p:txBody>
          <a:bodyPr spcFirstLastPara="0" lIns="0" tIns="0" rIns="0" bIns="0" anchor="t"/>
          <a:lstStyle/>
          <a:p>
            <a:pPr algn="l" hangingPunct="0">
              <a:lnSpc>
                <a:spcPct val="100000"/>
              </a:lnSpc>
            </a:pPr>
            <a:r>
              <a:rPr b="1">
                <a:latin typeface="Arial"/>
                <a:ea typeface="+mn-ea"/>
                <a:cs typeface="Arial"/>
              </a:rPr>
              <a:t>Note title</a:t>
            </a:r>
          </a:p>
          <a:p>
            <a:pPr algn="l" hangingPunct="0">
              <a:lnSpc>
                <a:spcPct val="100000"/>
              </a:lnSpc>
            </a:pPr>
            <a:r>
              <a:rPr>
                <a:latin typeface="Arial"/>
                <a:ea typeface="+mn-ea"/>
                <a:cs typeface="Arial"/>
              </a:rPr>
              <a:t>Type your notes here. They will be viewable in presenter view.</a:t>
            </a:r>
          </a:p>
        </p:txBody>
      </p:sp>
      <p:sp>
        <p:nvSpPr>
          <p:cNvPr id="4" name="Slide Number Placeholder 3">
            <a:extLst>
              <a:ext uri="{FF2B5EF4-FFF2-40B4-BE49-F238E27FC236}">
                <a16:creationId xmlns:a16="http://schemas.microsoft.com/office/drawing/2014/main" id="{8BCEF814-49E2-018E-E9DE-293648EA88D9}"/>
              </a:ext>
            </a:extLst>
          </p:cNvPr>
          <p:cNvSpPr>
            <a:spLocks noGrp="1"/>
          </p:cNvSpPr>
          <p:nvPr>
            <p:ph type="sldNum" sz="quarter" idx="5"/>
          </p:nvPr>
        </p:nvSpPr>
        <p:spPr/>
        <p:txBody>
          <a:bodyPr/>
          <a:lstStyle/>
          <a:p>
            <a:fld id="{4F38AFD9-D5DB-4A47-A4BE-251B4DF1413A}" type="slidenum">
              <a:rPr lang="en-US"/>
              <a:t>2</a:t>
            </a:fld>
            <a:endParaRPr lang="en-US"/>
          </a:p>
        </p:txBody>
      </p:sp>
    </p:spTree>
    <p:extLst>
      <p:ext uri="{BB962C8B-B14F-4D97-AF65-F5344CB8AC3E}">
        <p14:creationId xmlns:p14="http://schemas.microsoft.com/office/powerpoint/2010/main" val="2677023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b="1">
                <a:latin typeface="Arial"/>
                <a:ea typeface="+mn-ea"/>
                <a:cs typeface="Arial"/>
              </a:rPr>
              <a:t>Note title</a:t>
            </a:r>
          </a:p>
          <a:p>
            <a:pPr algn="l" hangingPunct="0">
              <a:lnSpc>
                <a:spcPct val="100000"/>
              </a:lnSpc>
            </a:pPr>
            <a:r>
              <a:rPr>
                <a:latin typeface="Arial"/>
                <a:ea typeface="+mn-ea"/>
                <a:cs typeface="Arial"/>
              </a:rPr>
              <a:t>Type your notes here. They will be viewable in presenter view.</a:t>
            </a:r>
          </a:p>
        </p:txBody>
      </p:sp>
      <p:sp>
        <p:nvSpPr>
          <p:cNvPr id="4" name="Slide Number Placeholder 3"/>
          <p:cNvSpPr>
            <a:spLocks noGrp="1"/>
          </p:cNvSpPr>
          <p:nvPr>
            <p:ph type="sldNum" sz="quarter" idx="5"/>
          </p:nvPr>
        </p:nvSpPr>
        <p:spPr/>
        <p:txBody>
          <a:bodyPr/>
          <a:lstStyle/>
          <a:p>
            <a:fld id="{4F38AFD9-D5DB-4A47-A4BE-251B4DF1413A}" type="slidenum">
              <a:rPr lang="en-US"/>
              <a:t>3</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b="1">
                <a:latin typeface="Arial"/>
                <a:ea typeface="+mn-ea"/>
                <a:cs typeface="Arial"/>
              </a:rPr>
              <a:t>Note title</a:t>
            </a:r>
          </a:p>
          <a:p>
            <a:pPr algn="l" hangingPunct="0">
              <a:lnSpc>
                <a:spcPct val="100000"/>
              </a:lnSpc>
            </a:pPr>
            <a:r>
              <a:rPr>
                <a:latin typeface="Arial"/>
                <a:ea typeface="+mn-ea"/>
                <a:cs typeface="Arial"/>
              </a:rPr>
              <a:t>Type your notes here. They will be viewable in presenter view.</a:t>
            </a:r>
          </a:p>
        </p:txBody>
      </p:sp>
      <p:sp>
        <p:nvSpPr>
          <p:cNvPr id="4" name="Slide Number Placeholder 3"/>
          <p:cNvSpPr>
            <a:spLocks noGrp="1"/>
          </p:cNvSpPr>
          <p:nvPr>
            <p:ph type="sldNum" sz="quarter" idx="5"/>
          </p:nvPr>
        </p:nvSpPr>
        <p:spPr/>
        <p:txBody>
          <a:bodyPr/>
          <a:lstStyle/>
          <a:p>
            <a:fld id="{4F38AFD9-D5DB-4A47-A4BE-251B4DF1413A}" type="slidenum">
              <a:rPr lang="en-US"/>
              <a:t>4</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b="1">
                <a:latin typeface="Arial"/>
                <a:ea typeface="+mn-ea"/>
                <a:cs typeface="Arial"/>
              </a:rPr>
              <a:t>Note title</a:t>
            </a:r>
          </a:p>
          <a:p>
            <a:pPr algn="l" hangingPunct="0">
              <a:lnSpc>
                <a:spcPct val="100000"/>
              </a:lnSpc>
            </a:pPr>
            <a:r>
              <a:rPr>
                <a:latin typeface="Arial"/>
                <a:ea typeface="+mn-ea"/>
                <a:cs typeface="Arial"/>
              </a:rPr>
              <a:t>Type your notes here. They will be viewable in presenter view.</a:t>
            </a:r>
          </a:p>
        </p:txBody>
      </p:sp>
      <p:sp>
        <p:nvSpPr>
          <p:cNvPr id="4" name="Slide Number Placeholder 3"/>
          <p:cNvSpPr>
            <a:spLocks noGrp="1"/>
          </p:cNvSpPr>
          <p:nvPr>
            <p:ph type="sldNum" sz="quarter" idx="5"/>
          </p:nvPr>
        </p:nvSpPr>
        <p:spPr/>
        <p:txBody>
          <a:bodyPr/>
          <a:lstStyle/>
          <a:p>
            <a:fld id="{4F38AFD9-D5DB-4A47-A4BE-251B4DF1413A}" type="slidenum">
              <a:rPr lang="en-US"/>
              <a:t>5</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b="1">
                <a:latin typeface="Arial"/>
                <a:ea typeface="+mn-ea"/>
                <a:cs typeface="Arial"/>
              </a:rPr>
              <a:t>Note title</a:t>
            </a:r>
          </a:p>
          <a:p>
            <a:pPr algn="l" hangingPunct="0">
              <a:lnSpc>
                <a:spcPct val="100000"/>
              </a:lnSpc>
            </a:pPr>
            <a:r>
              <a:rPr>
                <a:latin typeface="Arial"/>
                <a:ea typeface="+mn-ea"/>
                <a:cs typeface="Arial"/>
              </a:rPr>
              <a:t>Type your notes here. They will be viewable in presenter view.</a:t>
            </a:r>
          </a:p>
        </p:txBody>
      </p:sp>
      <p:sp>
        <p:nvSpPr>
          <p:cNvPr id="4" name="Slide Number Placeholder 3"/>
          <p:cNvSpPr>
            <a:spLocks noGrp="1"/>
          </p:cNvSpPr>
          <p:nvPr>
            <p:ph type="sldNum" sz="quarter" idx="5"/>
          </p:nvPr>
        </p:nvSpPr>
        <p:spPr/>
        <p:txBody>
          <a:bodyPr/>
          <a:lstStyle/>
          <a:p>
            <a:fld id="{4F38AFD9-D5DB-4A47-A4BE-251B4DF1413A}" type="slidenum">
              <a:rPr lang="en-US"/>
              <a:t>6</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b="1">
                <a:latin typeface="Arial"/>
                <a:ea typeface="+mn-ea"/>
                <a:cs typeface="Arial"/>
              </a:rPr>
              <a:t>Note title</a:t>
            </a:r>
          </a:p>
          <a:p>
            <a:pPr algn="l" hangingPunct="0">
              <a:lnSpc>
                <a:spcPct val="100000"/>
              </a:lnSpc>
            </a:pPr>
            <a:r>
              <a:rPr>
                <a:latin typeface="Arial"/>
                <a:ea typeface="+mn-ea"/>
                <a:cs typeface="Arial"/>
              </a:rPr>
              <a:t>Type your notes here. They will be viewable in presenter view.</a:t>
            </a:r>
          </a:p>
        </p:txBody>
      </p:sp>
      <p:sp>
        <p:nvSpPr>
          <p:cNvPr id="4" name="Slide Number Placeholder 3"/>
          <p:cNvSpPr>
            <a:spLocks noGrp="1"/>
          </p:cNvSpPr>
          <p:nvPr>
            <p:ph type="sldNum" sz="quarter" idx="5"/>
          </p:nvPr>
        </p:nvSpPr>
        <p:spPr/>
        <p:txBody>
          <a:bodyPr/>
          <a:lstStyle/>
          <a:p>
            <a:fld id="{4F38AFD9-D5DB-4A47-A4BE-251B4DF1413A}" type="slidenum">
              <a:rPr lang="en-US"/>
              <a:t>7</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78A8C-C4A3-6A8E-F99D-BFB0CE3E5A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63A93F-9C3C-9041-55AA-54D4747924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C7BD93-BF7E-6E61-0A58-43BC865ECA6A}"/>
              </a:ext>
            </a:extLst>
          </p:cNvPr>
          <p:cNvSpPr>
            <a:spLocks noGrp="1"/>
          </p:cNvSpPr>
          <p:nvPr>
            <p:ph type="body" idx="1"/>
          </p:nvPr>
        </p:nvSpPr>
        <p:spPr/>
        <p:txBody>
          <a:bodyPr spcFirstLastPara="0" lIns="0" tIns="0" rIns="0" bIns="0" anchor="t"/>
          <a:lstStyle/>
          <a:p>
            <a:pPr algn="l" hangingPunct="0">
              <a:lnSpc>
                <a:spcPct val="100000"/>
              </a:lnSpc>
            </a:pPr>
            <a:r>
              <a:rPr b="1">
                <a:latin typeface="Arial"/>
                <a:ea typeface="+mn-ea"/>
                <a:cs typeface="Arial"/>
              </a:rPr>
              <a:t>Note title</a:t>
            </a:r>
          </a:p>
          <a:p>
            <a:pPr algn="l" hangingPunct="0">
              <a:lnSpc>
                <a:spcPct val="100000"/>
              </a:lnSpc>
            </a:pPr>
            <a:r>
              <a:rPr>
                <a:latin typeface="Arial"/>
                <a:ea typeface="+mn-ea"/>
                <a:cs typeface="Arial"/>
              </a:rPr>
              <a:t>Type your notes here. They will be viewable in presenter view.</a:t>
            </a:r>
          </a:p>
        </p:txBody>
      </p:sp>
      <p:sp>
        <p:nvSpPr>
          <p:cNvPr id="4" name="Slide Number Placeholder 3">
            <a:extLst>
              <a:ext uri="{FF2B5EF4-FFF2-40B4-BE49-F238E27FC236}">
                <a16:creationId xmlns:a16="http://schemas.microsoft.com/office/drawing/2014/main" id="{8F5E59F4-5F20-C942-033C-B20A67BF5669}"/>
              </a:ext>
            </a:extLst>
          </p:cNvPr>
          <p:cNvSpPr>
            <a:spLocks noGrp="1"/>
          </p:cNvSpPr>
          <p:nvPr>
            <p:ph type="sldNum" sz="quarter" idx="5"/>
          </p:nvPr>
        </p:nvSpPr>
        <p:spPr/>
        <p:txBody>
          <a:bodyPr/>
          <a:lstStyle/>
          <a:p>
            <a:fld id="{4F38AFD9-D5DB-4A47-A4BE-251B4DF1413A}" type="slidenum">
              <a:rPr lang="en-US"/>
              <a:t>8</a:t>
            </a:fld>
            <a:endParaRPr lang="en-US"/>
          </a:p>
        </p:txBody>
      </p:sp>
    </p:spTree>
    <p:extLst>
      <p:ext uri="{BB962C8B-B14F-4D97-AF65-F5344CB8AC3E}">
        <p14:creationId xmlns:p14="http://schemas.microsoft.com/office/powerpoint/2010/main" val="1032413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5AAC3-A240-9580-417A-437229A9C7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41585D-959D-9811-F353-D975994222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AD9609-9531-78A7-65E1-E0D9C5DEAA09}"/>
              </a:ext>
            </a:extLst>
          </p:cNvPr>
          <p:cNvSpPr>
            <a:spLocks noGrp="1"/>
          </p:cNvSpPr>
          <p:nvPr>
            <p:ph type="body" idx="1"/>
          </p:nvPr>
        </p:nvSpPr>
        <p:spPr/>
        <p:txBody>
          <a:bodyPr spcFirstLastPara="0" lIns="0" tIns="0" rIns="0" bIns="0" anchor="t"/>
          <a:lstStyle/>
          <a:p>
            <a:pPr algn="l" hangingPunct="0">
              <a:lnSpc>
                <a:spcPct val="100000"/>
              </a:lnSpc>
            </a:pPr>
            <a:r>
              <a:rPr b="1">
                <a:latin typeface="Arial"/>
                <a:ea typeface="+mn-ea"/>
                <a:cs typeface="Arial"/>
              </a:rPr>
              <a:t>Note title</a:t>
            </a:r>
          </a:p>
          <a:p>
            <a:pPr algn="l" hangingPunct="0">
              <a:lnSpc>
                <a:spcPct val="100000"/>
              </a:lnSpc>
            </a:pPr>
            <a:r>
              <a:rPr>
                <a:latin typeface="Arial"/>
                <a:ea typeface="+mn-ea"/>
                <a:cs typeface="Arial"/>
              </a:rPr>
              <a:t>Type your notes here. They will be viewable in presenter view.</a:t>
            </a:r>
          </a:p>
        </p:txBody>
      </p:sp>
      <p:sp>
        <p:nvSpPr>
          <p:cNvPr id="4" name="Slide Number Placeholder 3">
            <a:extLst>
              <a:ext uri="{FF2B5EF4-FFF2-40B4-BE49-F238E27FC236}">
                <a16:creationId xmlns:a16="http://schemas.microsoft.com/office/drawing/2014/main" id="{CA3C1CFD-AE77-1D1F-84E1-308FA503590F}"/>
              </a:ext>
            </a:extLst>
          </p:cNvPr>
          <p:cNvSpPr>
            <a:spLocks noGrp="1"/>
          </p:cNvSpPr>
          <p:nvPr>
            <p:ph type="sldNum" sz="quarter" idx="5"/>
          </p:nvPr>
        </p:nvSpPr>
        <p:spPr/>
        <p:txBody>
          <a:bodyPr/>
          <a:lstStyle/>
          <a:p>
            <a:fld id="{4F38AFD9-D5DB-4A47-A4BE-251B4DF1413A}" type="slidenum">
              <a:rPr lang="en-US"/>
              <a:t>9</a:t>
            </a:fld>
            <a:endParaRPr lang="en-US"/>
          </a:p>
        </p:txBody>
      </p:sp>
    </p:spTree>
    <p:extLst>
      <p:ext uri="{BB962C8B-B14F-4D97-AF65-F5344CB8AC3E}">
        <p14:creationId xmlns:p14="http://schemas.microsoft.com/office/powerpoint/2010/main" val="4135038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Subtitle</a:t>
            </a:r>
          </a:p>
        </p:txBody>
      </p:sp>
      <p:sp>
        <p:nvSpPr>
          <p:cNvPr id="4" name="Date placeholder 3"/>
          <p:cNvSpPr>
            <a:spLocks noGrp="1"/>
          </p:cNvSpPr>
          <p:nvPr>
            <p:ph type="dt" sz="half" idx="10"/>
          </p:nvPr>
        </p:nvSpPr>
        <p:spPr/>
        <p:txBody>
          <a:bodyPr/>
          <a:lstStyle/>
          <a:p>
            <a:fld id="{1A2F0B57-8E6A-4005-9EDD-D258F6CC94AB}" type="datetimeFigureOut">
              <a:rPr lang="en-US" smtClean="0"/>
              <a:t>4/9/25</a:t>
            </a:fld>
            <a:endParaRPr/>
          </a:p>
        </p:txBody>
      </p:sp>
      <p:sp>
        <p:nvSpPr>
          <p:cNvPr id="5" name="Bottom colontitle 4"/>
          <p:cNvSpPr>
            <a:spLocks noGrp="1"/>
          </p:cNvSpPr>
          <p:nvPr>
            <p:ph type="ftr" sz="quarter" idx="11"/>
          </p:nvPr>
        </p:nvSpPr>
        <p:spPr/>
        <p:txBody>
          <a:bodyPr/>
          <a:lstStyle/>
          <a:p>
            <a:endParaRPr/>
          </a:p>
        </p:txBody>
      </p:sp>
      <p:sp>
        <p:nvSpPr>
          <p:cNvPr id="6" name="Slide number 5"/>
          <p:cNvSpPr>
            <a:spLocks noGrp="1"/>
          </p:cNvSpPr>
          <p:nvPr>
            <p:ph type="sldNum" sz="quarter" idx="12"/>
          </p:nvPr>
        </p:nvSpPr>
        <p:spPr/>
        <p:txBody>
          <a:bodyPr/>
          <a:lstStyle/>
          <a:p>
            <a:fld id="{6CB18C70-803E-428A-BAB3-289BE172EF8D}" type="slidenum">
              <a:rPr smtClean="0"/>
              <a:t>‹#›</a:t>
            </a:fld>
            <a:endParaRPr/>
          </a:p>
        </p:txBody>
      </p:sp>
    </p:spTree>
    <p:extLst>
      <p:ext uri="{BB962C8B-B14F-4D97-AF65-F5344CB8AC3E}">
        <p14:creationId xmlns:p14="http://schemas.microsoft.com/office/powerpoint/2010/main" val="45309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4/9/25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32373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4/9/25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596259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4/9/25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973267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532436-246E-C341-8F9A-0B4F34C07184}" type="datetimeFigureOut">
              <a:rPr lang="en-US" smtClean="0"/>
              <a:pPr/>
              <a:t>4/9/25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3803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532436-246E-C341-8F9A-0B4F34C07184}" type="datetimeFigureOut">
              <a:rPr lang="en-US" smtClean="0"/>
              <a:pPr/>
              <a:t>4/9/25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696115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532436-246E-C341-8F9A-0B4F34C07184}" type="datetimeFigureOut">
              <a:rPr lang="en-US" smtClean="0"/>
              <a:pPr/>
              <a:t>4/9/25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4146449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532436-246E-C341-8F9A-0B4F34C07184}" type="datetimeFigureOut">
              <a:rPr lang="en-US" smtClean="0"/>
              <a:pPr/>
              <a:t>4/9/25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2854692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32436-246E-C341-8F9A-0B4F34C07184}" type="datetimeFigureOut">
              <a:rPr lang="en-US" smtClean="0"/>
              <a:pPr/>
              <a:t>4/9/25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1137004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32436-246E-C341-8F9A-0B4F34C07184}" type="datetimeFigureOut">
              <a:rPr lang="en-US" smtClean="0"/>
              <a:pPr/>
              <a:t>4/9/25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660093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32436-246E-C341-8F9A-0B4F34C07184}" type="datetimeFigureOut">
              <a:rPr lang="en-US" smtClean="0"/>
              <a:pPr/>
              <a:t>4/9/25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775023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32436-246E-C341-8F9A-0B4F34C07184}" type="datetimeFigureOut">
              <a:rPr lang="en-US" smtClean="0"/>
              <a:pPr/>
              <a:t>4/9/25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6943E6-0357-1B40-8726-50F09ABBA837}" type="slidenum">
              <a:rPr lang="en-US" smtClean="0"/>
              <a:pPr/>
              <a:t>‹#›</a:t>
            </a:fld>
            <a:endParaRPr lang="en-US"/>
          </a:p>
        </p:txBody>
      </p:sp>
    </p:spTree>
    <p:extLst>
      <p:ext uri="{BB962C8B-B14F-4D97-AF65-F5344CB8AC3E}">
        <p14:creationId xmlns:p14="http://schemas.microsoft.com/office/powerpoint/2010/main" val="1026902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9.jpg"/><Relationship Id="rId13"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33.jpg"/><Relationship Id="rId12"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35.jpeg"/><Relationship Id="rId5" Type="http://schemas.openxmlformats.org/officeDocument/2006/relationships/image" Target="../media/image30.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png"/><Relationship Id="rId1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3.xml"/><Relationship Id="rId16"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3.jp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1">
          <a:extLst>
            <a:ext uri="{FF2B5EF4-FFF2-40B4-BE49-F238E27FC236}">
              <a16:creationId xmlns:a16="http://schemas.microsoft.com/office/drawing/2014/main" id="{3CEC3342-7F4B-34AB-8CE3-B9886EA4A1FA}"/>
            </a:ext>
          </a:extLst>
        </p:cNvPr>
        <p:cNvGrpSpPr/>
        <p:nvPr/>
      </p:nvGrpSpPr>
      <p:grpSpPr>
        <a:xfrm>
          <a:off x="0" y="0"/>
          <a:ext cx="0" cy="0"/>
          <a:chOff x="0" y="0"/>
          <a:chExt cx="0" cy="0"/>
        </a:xfrm>
      </p:grpSpPr>
      <p:pic>
        <p:nvPicPr>
          <p:cNvPr id="3" name="Shape-1">
            <a:extLst>
              <a:ext uri="{FF2B5EF4-FFF2-40B4-BE49-F238E27FC236}">
                <a16:creationId xmlns:a16="http://schemas.microsoft.com/office/drawing/2014/main" id="{44C62337-A75F-492F-BA1D-B9C39007191B}"/>
              </a:ext>
            </a:extLst>
          </p:cNvPr>
          <p:cNvPicPr/>
          <p:nvPr/>
        </p:nvPicPr>
        <p:blipFill rotWithShape="1">
          <a:blip r:embed="rId3"/>
          <a:stretch>
            <a:fillRect/>
          </a:stretch>
        </p:blipFill>
        <p:spPr>
          <a:xfrm>
            <a:off x="7633866" y="-16843"/>
            <a:ext cx="5434362" cy="4010025"/>
          </a:xfrm>
          <a:prstGeom prst="rect">
            <a:avLst/>
          </a:prstGeom>
        </p:spPr>
      </p:pic>
      <p:pic>
        <p:nvPicPr>
          <p:cNvPr id="4" name="Shape-1">
            <a:extLst>
              <a:ext uri="{FF2B5EF4-FFF2-40B4-BE49-F238E27FC236}">
                <a16:creationId xmlns:a16="http://schemas.microsoft.com/office/drawing/2014/main" id="{00E28B51-550A-0399-F2B4-4FFF78B48E09}"/>
              </a:ext>
            </a:extLst>
          </p:cNvPr>
          <p:cNvPicPr/>
          <p:nvPr/>
        </p:nvPicPr>
        <p:blipFill rotWithShape="1">
          <a:blip r:embed="rId4"/>
          <a:stretch>
            <a:fillRect/>
          </a:stretch>
        </p:blipFill>
        <p:spPr>
          <a:xfrm>
            <a:off x="0" y="3295650"/>
            <a:ext cx="13078048" cy="4057650"/>
          </a:xfrm>
          <a:prstGeom prst="rect">
            <a:avLst/>
          </a:prstGeom>
        </p:spPr>
      </p:pic>
      <p:sp>
        <p:nvSpPr>
          <p:cNvPr id="8" name="Subtitle 2">
            <a:extLst>
              <a:ext uri="{FF2B5EF4-FFF2-40B4-BE49-F238E27FC236}">
                <a16:creationId xmlns:a16="http://schemas.microsoft.com/office/drawing/2014/main" id="{04BD74C1-BDEA-B8F3-021C-4A9094A7195B}"/>
              </a:ext>
            </a:extLst>
          </p:cNvPr>
          <p:cNvSpPr/>
          <p:nvPr/>
        </p:nvSpPr>
        <p:spPr>
          <a:xfrm>
            <a:off x="581025" y="4429125"/>
            <a:ext cx="4953000" cy="2097341"/>
          </a:xfrm>
          <a:prstGeom prst="rect">
            <a:avLst/>
          </a:prstGeom>
        </p:spPr>
        <p:txBody>
          <a:bodyPr spcFirstLastPara="0" lIns="0" tIns="0" rIns="0" bIns="0" anchor="t"/>
          <a:lstStyle/>
          <a:p>
            <a:pPr algn="ctr" hangingPunct="0">
              <a:lnSpc>
                <a:spcPct val="100000"/>
              </a:lnSpc>
            </a:pPr>
            <a:r>
              <a:rPr sz="2291" b="1" dirty="0">
                <a:solidFill>
                  <a:srgbClr val="FFFFFF"/>
                </a:solidFill>
                <a:latin typeface="Roboto"/>
                <a:ea typeface="+mn-ea"/>
                <a:cs typeface="Roboto"/>
              </a:rPr>
              <a:t>161 Madison Ave, Ste 230  Morristown,  NJ 07960</a:t>
            </a:r>
          </a:p>
          <a:p>
            <a:pPr algn="ctr" hangingPunct="0">
              <a:lnSpc>
                <a:spcPct val="100000"/>
              </a:lnSpc>
            </a:pPr>
            <a:r>
              <a:rPr sz="2291" b="1" dirty="0">
                <a:solidFill>
                  <a:srgbClr val="FFFFFF"/>
                </a:solidFill>
                <a:latin typeface="Roboto"/>
                <a:ea typeface="+mn-ea"/>
                <a:cs typeface="Roboto"/>
              </a:rPr>
              <a:t>Main Telephone:  (</a:t>
            </a:r>
            <a:r>
              <a:rPr lang="en-US" sz="2291" b="1" dirty="0">
                <a:solidFill>
                  <a:srgbClr val="FFFFFF"/>
                </a:solidFill>
                <a:latin typeface="Roboto"/>
                <a:ea typeface="+mn-ea"/>
                <a:cs typeface="Roboto"/>
              </a:rPr>
              <a:t>862) 221-5581</a:t>
            </a:r>
            <a:endParaRPr sz="2291" b="1" dirty="0">
              <a:solidFill>
                <a:srgbClr val="FFFFFF"/>
              </a:solidFill>
              <a:latin typeface="Roboto"/>
              <a:ea typeface="+mn-ea"/>
              <a:cs typeface="Roboto"/>
            </a:endParaRPr>
          </a:p>
          <a:p>
            <a:pPr algn="ctr" hangingPunct="0">
              <a:lnSpc>
                <a:spcPct val="100000"/>
              </a:lnSpc>
            </a:pPr>
            <a:r>
              <a:rPr sz="2291" b="1" dirty="0">
                <a:solidFill>
                  <a:srgbClr val="FFFFFF"/>
                </a:solidFill>
                <a:latin typeface="Roboto"/>
                <a:ea typeface="+mn-ea"/>
                <a:cs typeface="Roboto"/>
              </a:rPr>
              <a:t>Fax: (973) 267-0341</a:t>
            </a:r>
          </a:p>
          <a:p>
            <a:pPr algn="ctr" hangingPunct="0">
              <a:lnSpc>
                <a:spcPct val="100000"/>
              </a:lnSpc>
            </a:pPr>
            <a:r>
              <a:rPr lang="en-US" sz="2291" b="1" dirty="0">
                <a:solidFill>
                  <a:srgbClr val="FFFFFF"/>
                </a:solidFill>
                <a:latin typeface="Roboto"/>
                <a:ea typeface="+mn-ea"/>
                <a:cs typeface="Roboto"/>
              </a:rPr>
              <a:t>cornerstone-</a:t>
            </a:r>
            <a:r>
              <a:rPr lang="en-US" sz="2291" b="1" dirty="0" err="1">
                <a:solidFill>
                  <a:srgbClr val="FFFFFF"/>
                </a:solidFill>
                <a:latin typeface="Roboto"/>
                <a:ea typeface="+mn-ea"/>
                <a:cs typeface="Roboto"/>
              </a:rPr>
              <a:t>wealthassociates.com</a:t>
            </a:r>
            <a:r>
              <a:rPr sz="2291" b="1" dirty="0">
                <a:solidFill>
                  <a:srgbClr val="FFFFFF"/>
                </a:solidFill>
                <a:latin typeface="Roboto"/>
                <a:ea typeface="+mn-ea"/>
                <a:cs typeface="Roboto"/>
              </a:rPr>
              <a:t> </a:t>
            </a:r>
          </a:p>
        </p:txBody>
      </p:sp>
      <p:sp>
        <p:nvSpPr>
          <p:cNvPr id="9" name="Footer Placeholder 4">
            <a:extLst>
              <a:ext uri="{FF2B5EF4-FFF2-40B4-BE49-F238E27FC236}">
                <a16:creationId xmlns:a16="http://schemas.microsoft.com/office/drawing/2014/main" id="{6935E597-0D58-E4D5-DCDB-F08A6A393D8B}"/>
              </a:ext>
            </a:extLst>
          </p:cNvPr>
          <p:cNvSpPr/>
          <p:nvPr/>
        </p:nvSpPr>
        <p:spPr>
          <a:xfrm>
            <a:off x="1537644" y="6610350"/>
            <a:ext cx="9935861" cy="476250"/>
          </a:xfrm>
          <a:prstGeom prst="rect">
            <a:avLst/>
          </a:prstGeom>
        </p:spPr>
        <p:txBody>
          <a:bodyPr spcFirstLastPara="0" lIns="0" tIns="0" rIns="0" bIns="0" anchor="t"/>
          <a:lstStyle/>
          <a:p>
            <a:pPr algn="ctr" hangingPunct="0">
              <a:lnSpc>
                <a:spcPct val="100000"/>
              </a:lnSpc>
            </a:pPr>
            <a:r>
              <a:rPr sz="1050" dirty="0">
                <a:solidFill>
                  <a:srgbClr val="FFFFFF"/>
                </a:solidFill>
                <a:latin typeface="Roboto"/>
                <a:ea typeface="+mn-ea"/>
                <a:cs typeface="Roboto"/>
              </a:rPr>
              <a:t>Securities offered through Regulus Financial Group, LLC, Member FINRA /SIPC. Advisory services offered through Regal Investment Advisors, LLC an SEC Registered Investment Advisor. Regal Financial Group, Regal Investment Advisors and Regulus Financial Group are affiliated entities. Registration with the SEC does not imply any</a:t>
            </a:r>
          </a:p>
          <a:p>
            <a:pPr algn="ctr" hangingPunct="0">
              <a:lnSpc>
                <a:spcPct val="100000"/>
              </a:lnSpc>
            </a:pPr>
            <a:r>
              <a:rPr sz="1050" dirty="0">
                <a:solidFill>
                  <a:srgbClr val="FFFFFF"/>
                </a:solidFill>
                <a:latin typeface="Roboto"/>
                <a:ea typeface="+mn-ea"/>
                <a:cs typeface="Roboto"/>
              </a:rPr>
              <a:t>level of skill or training. Cornerstone</a:t>
            </a:r>
            <a:r>
              <a:rPr lang="en-US" sz="1050" dirty="0">
                <a:solidFill>
                  <a:srgbClr val="FFFFFF"/>
                </a:solidFill>
                <a:latin typeface="Roboto"/>
                <a:ea typeface="+mn-ea"/>
                <a:cs typeface="Roboto"/>
              </a:rPr>
              <a:t> Wealth Associates</a:t>
            </a:r>
            <a:r>
              <a:rPr sz="1050" dirty="0">
                <a:solidFill>
                  <a:srgbClr val="FFFFFF"/>
                </a:solidFill>
                <a:latin typeface="Roboto"/>
                <a:ea typeface="+mn-ea"/>
                <a:cs typeface="Roboto"/>
              </a:rPr>
              <a:t> is independent of Regal Financial Group, Regal Investment Advisors and Regulus Financial Group.</a:t>
            </a:r>
          </a:p>
        </p:txBody>
      </p:sp>
      <p:pic>
        <p:nvPicPr>
          <p:cNvPr id="11" name="Picture 10" descr="A black and white logo&#10;&#10;Description automatically generated">
            <a:extLst>
              <a:ext uri="{FF2B5EF4-FFF2-40B4-BE49-F238E27FC236}">
                <a16:creationId xmlns:a16="http://schemas.microsoft.com/office/drawing/2014/main" id="{692E366F-155F-CE84-68B1-C7503B9792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277" y="788734"/>
            <a:ext cx="5784495" cy="1690157"/>
          </a:xfrm>
          <a:prstGeom prst="rect">
            <a:avLst/>
          </a:prstGeom>
        </p:spPr>
      </p:pic>
      <p:pic>
        <p:nvPicPr>
          <p:cNvPr id="15" name="Picture 14">
            <a:extLst>
              <a:ext uri="{FF2B5EF4-FFF2-40B4-BE49-F238E27FC236}">
                <a16:creationId xmlns:a16="http://schemas.microsoft.com/office/drawing/2014/main" id="{FF1E14A5-DA12-A874-B07A-321440F11278}"/>
              </a:ext>
            </a:extLst>
          </p:cNvPr>
          <p:cNvPicPr>
            <a:picLocks noChangeAspect="1"/>
          </p:cNvPicPr>
          <p:nvPr/>
        </p:nvPicPr>
        <p:blipFill>
          <a:blip r:embed="rId6"/>
          <a:stretch>
            <a:fillRect/>
          </a:stretch>
        </p:blipFill>
        <p:spPr>
          <a:xfrm>
            <a:off x="9393503" y="2229612"/>
            <a:ext cx="2996667" cy="3326892"/>
          </a:xfrm>
          <a:prstGeom prst="flowChartInputOutput">
            <a:avLst/>
          </a:prstGeom>
        </p:spPr>
      </p:pic>
      <p:pic>
        <p:nvPicPr>
          <p:cNvPr id="14" name="Picture 13">
            <a:extLst>
              <a:ext uri="{FF2B5EF4-FFF2-40B4-BE49-F238E27FC236}">
                <a16:creationId xmlns:a16="http://schemas.microsoft.com/office/drawing/2014/main" id="{EBE063BB-CCB3-2341-0836-B27249439749}"/>
              </a:ext>
            </a:extLst>
          </p:cNvPr>
          <p:cNvPicPr>
            <a:picLocks noChangeAspect="1"/>
          </p:cNvPicPr>
          <p:nvPr/>
        </p:nvPicPr>
        <p:blipFill>
          <a:blip r:embed="rId7"/>
          <a:stretch>
            <a:fillRect/>
          </a:stretch>
        </p:blipFill>
        <p:spPr>
          <a:xfrm>
            <a:off x="7895170" y="960692"/>
            <a:ext cx="2996667" cy="3326891"/>
          </a:xfrm>
          <a:prstGeom prst="parallelogram">
            <a:avLst/>
          </a:prstGeom>
        </p:spPr>
      </p:pic>
      <p:pic>
        <p:nvPicPr>
          <p:cNvPr id="13" name="Picture 12">
            <a:extLst>
              <a:ext uri="{FF2B5EF4-FFF2-40B4-BE49-F238E27FC236}">
                <a16:creationId xmlns:a16="http://schemas.microsoft.com/office/drawing/2014/main" id="{24F1C2AC-A3BB-E76D-897E-ED8FD97E99F9}"/>
              </a:ext>
            </a:extLst>
          </p:cNvPr>
          <p:cNvPicPr>
            <a:picLocks noChangeAspect="1"/>
          </p:cNvPicPr>
          <p:nvPr/>
        </p:nvPicPr>
        <p:blipFill>
          <a:blip r:embed="rId8"/>
          <a:stretch>
            <a:fillRect/>
          </a:stretch>
        </p:blipFill>
        <p:spPr>
          <a:xfrm>
            <a:off x="6255760" y="-24042"/>
            <a:ext cx="2996667" cy="3326891"/>
          </a:xfrm>
          <a:prstGeom prst="parallelogram">
            <a:avLst/>
          </a:prstGeom>
        </p:spPr>
      </p:pic>
    </p:spTree>
    <p:extLst>
      <p:ext uri="{BB962C8B-B14F-4D97-AF65-F5344CB8AC3E}">
        <p14:creationId xmlns:p14="http://schemas.microsoft.com/office/powerpoint/2010/main" val="3033185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Untitled copy 1">
          <a:extLst>
            <a:ext uri="{FF2B5EF4-FFF2-40B4-BE49-F238E27FC236}">
              <a16:creationId xmlns:a16="http://schemas.microsoft.com/office/drawing/2014/main" id="{D8415B5A-E535-C69F-3CAD-88DE2BF4AAA2}"/>
            </a:ext>
          </a:extLst>
        </p:cNvPr>
        <p:cNvGrpSpPr/>
        <p:nvPr/>
      </p:nvGrpSpPr>
      <p:grpSpPr>
        <a:xfrm>
          <a:off x="0" y="0"/>
          <a:ext cx="0" cy="0"/>
          <a:chOff x="0" y="0"/>
          <a:chExt cx="0" cy="0"/>
        </a:xfrm>
      </p:grpSpPr>
      <p:pic>
        <p:nvPicPr>
          <p:cNvPr id="13" name="Picture 12" descr="A black and white logo&#10;&#10;Description automatically generated">
            <a:extLst>
              <a:ext uri="{FF2B5EF4-FFF2-40B4-BE49-F238E27FC236}">
                <a16:creationId xmlns:a16="http://schemas.microsoft.com/office/drawing/2014/main" id="{F9D8B1A9-D2CD-1DF1-AE06-A81CD6AEC996}"/>
              </a:ext>
            </a:extLst>
          </p:cNvPr>
          <p:cNvPicPr>
            <a:picLocks noChangeAspect="1"/>
          </p:cNvPicPr>
          <p:nvPr/>
        </p:nvPicPr>
        <p:blipFill>
          <a:blip r:embed="rId3"/>
          <a:stretch>
            <a:fillRect/>
          </a:stretch>
        </p:blipFill>
        <p:spPr>
          <a:xfrm>
            <a:off x="90357" y="53765"/>
            <a:ext cx="2910363" cy="850371"/>
          </a:xfrm>
          <a:prstGeom prst="rect">
            <a:avLst/>
          </a:prstGeom>
        </p:spPr>
      </p:pic>
      <p:pic>
        <p:nvPicPr>
          <p:cNvPr id="2" name="Shape-1">
            <a:extLst>
              <a:ext uri="{FF2B5EF4-FFF2-40B4-BE49-F238E27FC236}">
                <a16:creationId xmlns:a16="http://schemas.microsoft.com/office/drawing/2014/main" id="{3536B8F0-0D4B-0C66-B0BC-AA4FA0E38A65}"/>
              </a:ext>
            </a:extLst>
          </p:cNvPr>
          <p:cNvPicPr/>
          <p:nvPr/>
        </p:nvPicPr>
        <p:blipFill rotWithShape="1">
          <a:blip r:embed="rId4"/>
          <a:stretch>
            <a:fillRect/>
          </a:stretch>
        </p:blipFill>
        <p:spPr>
          <a:xfrm>
            <a:off x="-5151" y="915725"/>
            <a:ext cx="12227701" cy="5979971"/>
          </a:xfrm>
          <a:prstGeom prst="rect">
            <a:avLst/>
          </a:prstGeom>
        </p:spPr>
      </p:pic>
      <p:sp>
        <p:nvSpPr>
          <p:cNvPr id="6" name="Rectangle 5">
            <a:extLst>
              <a:ext uri="{FF2B5EF4-FFF2-40B4-BE49-F238E27FC236}">
                <a16:creationId xmlns:a16="http://schemas.microsoft.com/office/drawing/2014/main" id="{5632158C-A6FA-39EA-23BC-93431E226EFB}"/>
              </a:ext>
            </a:extLst>
          </p:cNvPr>
          <p:cNvSpPr/>
          <p:nvPr/>
        </p:nvSpPr>
        <p:spPr>
          <a:xfrm>
            <a:off x="724308" y="878006"/>
            <a:ext cx="5704137" cy="176252"/>
          </a:xfrm>
          <a:prstGeom prst="rect">
            <a:avLst/>
          </a:prstGeom>
        </p:spPr>
        <p:txBody>
          <a:bodyPr spcFirstLastPara="0" lIns="313704" tIns="313704" rIns="313704" bIns="0" anchor="t"/>
          <a:lstStyle/>
          <a:p>
            <a:pPr algn="l" hangingPunct="0">
              <a:lnSpc>
                <a:spcPct val="100000"/>
              </a:lnSpc>
            </a:pPr>
            <a:r>
              <a:rPr lang="en-US" sz="2200" b="1" dirty="0">
                <a:solidFill>
                  <a:srgbClr val="FFFFFF"/>
                </a:solidFill>
                <a:latin typeface="Roboto"/>
                <a:cs typeface="Roboto"/>
              </a:rPr>
              <a:t>Cornerstone Wealth Associates</a:t>
            </a:r>
          </a:p>
          <a:p>
            <a:pPr algn="l" hangingPunct="0">
              <a:lnSpc>
                <a:spcPct val="100000"/>
              </a:lnSpc>
            </a:pPr>
            <a:endParaRPr sz="2200" b="1" dirty="0">
              <a:solidFill>
                <a:srgbClr val="FFFFFF"/>
              </a:solidFill>
              <a:latin typeface="Roboto"/>
              <a:cs typeface="Roboto"/>
            </a:endParaRPr>
          </a:p>
        </p:txBody>
      </p:sp>
      <p:sp>
        <p:nvSpPr>
          <p:cNvPr id="10" name="Footer Placeholder 4">
            <a:extLst>
              <a:ext uri="{FF2B5EF4-FFF2-40B4-BE49-F238E27FC236}">
                <a16:creationId xmlns:a16="http://schemas.microsoft.com/office/drawing/2014/main" id="{2A95C637-1665-2284-E4F5-A005273B5A6D}"/>
              </a:ext>
            </a:extLst>
          </p:cNvPr>
          <p:cNvSpPr/>
          <p:nvPr/>
        </p:nvSpPr>
        <p:spPr>
          <a:xfrm>
            <a:off x="465306" y="6132357"/>
            <a:ext cx="11095464" cy="556315"/>
          </a:xfrm>
          <a:prstGeom prst="rect">
            <a:avLst/>
          </a:prstGeom>
        </p:spPr>
        <p:txBody>
          <a:bodyPr spcFirstLastPara="0" lIns="0" tIns="0" rIns="0" bIns="0" anchor="t"/>
          <a:lstStyle/>
          <a:p>
            <a:pPr algn="l" hangingPunct="0">
              <a:lnSpc>
                <a:spcPct val="100000"/>
              </a:lnSpc>
            </a:pPr>
            <a:r>
              <a:rPr sz="500" dirty="0">
                <a:solidFill>
                  <a:srgbClr val="FFFFFF"/>
                </a:solidFill>
                <a:latin typeface="Roboto"/>
                <a:cs typeface="Roboto"/>
              </a:rPr>
              <a:t>Securities offered through Regulus Financial Group, LLC, Member FINRA /SIPC. Advisory services offered through Regal Investment Advisors, LLC an SEC Registered Investment Advisor. Regal Financial Group, Regal Investment Advisors and Regulus Financial Group are affiliated entities. Registration </a:t>
            </a:r>
            <a:r>
              <a:rPr lang="en-US" sz="500" i="1" dirty="0">
                <a:solidFill>
                  <a:srgbClr val="FFFFFF"/>
                </a:solidFill>
                <a:latin typeface="Roboto"/>
                <a:cs typeface="Roboto"/>
              </a:rPr>
              <a:t>It is not our position to offer tax advice. Please consult with your own Accountant prior to making any decisions regarding your own situation.</a:t>
            </a:r>
          </a:p>
          <a:p>
            <a:pPr algn="l" hangingPunct="0">
              <a:lnSpc>
                <a:spcPct val="100000"/>
              </a:lnSpc>
            </a:pPr>
            <a:endParaRPr lang="en-US" sz="500" i="1" dirty="0">
              <a:solidFill>
                <a:srgbClr val="FFFFFF"/>
              </a:solidFill>
              <a:latin typeface="Roboto"/>
              <a:cs typeface="Roboto"/>
            </a:endParaRPr>
          </a:p>
          <a:p>
            <a:pPr algn="l" hangingPunct="0">
              <a:lnSpc>
                <a:spcPct val="100000"/>
              </a:lnSpc>
            </a:pPr>
            <a:r>
              <a:rPr lang="en-US" sz="500" i="1" dirty="0">
                <a:solidFill>
                  <a:srgbClr val="FFFFFF"/>
                </a:solidFill>
                <a:latin typeface="Roboto"/>
                <a:cs typeface="Roboto"/>
              </a:rPr>
              <a:t>Securities offered through Regulus Financial Group, LLC. Member FINRA/SIPC. Investment advisory services offered through Regal Investment Advisors, LLC, a SEC Registered Investment Advisor. Regulus Financial Group, LLC and Regal Investment Advisors are affiliated. Registration with the SEC does not imply any level of skill or training. Do not transmit order or instructions regarding your account by email. For your protection, your Financial Representative cannot accept or act on such instructions. Similarly, Regal Financial Group does not accept trading instructions via voicemail, text messages, instant messaging, or facsimile. Please speak directly with your Financial Representative if you need to give instructions to your account. This message and any attachments contain information from Regal Holdings, Regal Financial Group, Regal Investment Advisors, and/or Regulus Financial Group which may be confidential and/or privileged and is intended for use only by the addressee(s) named on this transmission. If you are not the intended recipient, or the employee or agent responsible for delivering the message to the intended recipient, you are notified that any review, copying, distribution or use of this transmission is strictly prohibited. If you have received this transmission in error, please (</a:t>
            </a:r>
            <a:r>
              <a:rPr lang="en-US" sz="500" i="1" dirty="0" err="1">
                <a:solidFill>
                  <a:srgbClr val="FFFFFF"/>
                </a:solidFill>
                <a:latin typeface="Roboto"/>
                <a:cs typeface="Roboto"/>
              </a:rPr>
              <a:t>i</a:t>
            </a:r>
            <a:r>
              <a:rPr lang="en-US" sz="500" i="1" dirty="0">
                <a:solidFill>
                  <a:srgbClr val="FFFFFF"/>
                </a:solidFill>
                <a:latin typeface="Roboto"/>
                <a:cs typeface="Roboto"/>
              </a:rPr>
              <a:t>) notify the sender immediately by e-mail or by telephone and (ii) destroy all copies of this message.</a:t>
            </a:r>
          </a:p>
          <a:p>
            <a:pPr algn="ctr" hangingPunct="0">
              <a:lnSpc>
                <a:spcPct val="100000"/>
              </a:lnSpc>
            </a:pPr>
            <a:r>
              <a:rPr sz="500" dirty="0">
                <a:solidFill>
                  <a:srgbClr val="FFFFFF"/>
                </a:solidFill>
                <a:latin typeface="Roboto"/>
                <a:cs typeface="Roboto"/>
              </a:rPr>
              <a:t>with the SEC does not imply any</a:t>
            </a:r>
          </a:p>
          <a:p>
            <a:pPr algn="ctr" hangingPunct="0">
              <a:lnSpc>
                <a:spcPct val="100000"/>
              </a:lnSpc>
            </a:pPr>
            <a:r>
              <a:rPr sz="500" dirty="0">
                <a:solidFill>
                  <a:srgbClr val="FFFFFF"/>
                </a:solidFill>
                <a:latin typeface="Roboto"/>
                <a:cs typeface="Roboto"/>
              </a:rPr>
              <a:t>level of skill or training. Cornerstone Financial Services Group is independent of Regal Financial Group, Regal Investment Advisors and Regulus Financial Group.</a:t>
            </a:r>
          </a:p>
        </p:txBody>
      </p:sp>
      <p:pic>
        <p:nvPicPr>
          <p:cNvPr id="15" name="image">
            <a:extLst>
              <a:ext uri="{FF2B5EF4-FFF2-40B4-BE49-F238E27FC236}">
                <a16:creationId xmlns:a16="http://schemas.microsoft.com/office/drawing/2014/main" id="{52A16C95-A6D5-6FC7-A985-74FDFAB14DB1}"/>
              </a:ext>
            </a:extLst>
          </p:cNvPr>
          <p:cNvPicPr/>
          <p:nvPr/>
        </p:nvPicPr>
        <p:blipFill rotWithShape="1">
          <a:blip r:embed="rId5"/>
          <a:stretch>
            <a:fillRect/>
          </a:stretch>
        </p:blipFill>
        <p:spPr>
          <a:xfrm>
            <a:off x="1103590" y="1600200"/>
            <a:ext cx="1550710" cy="2240643"/>
          </a:xfrm>
          <a:prstGeom prst="rect">
            <a:avLst/>
          </a:prstGeom>
          <a:effectLst>
            <a:glow rad="228600">
              <a:schemeClr val="accent2">
                <a:satMod val="175000"/>
                <a:alpha val="40000"/>
              </a:schemeClr>
            </a:glow>
            <a:outerShdw blurRad="76200" dir="13500000" sy="23000" kx="1200000" algn="br" rotWithShape="0">
              <a:prstClr val="black">
                <a:alpha val="20000"/>
              </a:prstClr>
            </a:outerShdw>
            <a:reflection blurRad="6350" stA="50000" endA="300" endPos="90000" dist="50800" dir="5400000" sy="-100000" algn="bl" rotWithShape="0"/>
          </a:effectLst>
        </p:spPr>
      </p:pic>
      <p:sp>
        <p:nvSpPr>
          <p:cNvPr id="17" name="Rectangle 16">
            <a:extLst>
              <a:ext uri="{FF2B5EF4-FFF2-40B4-BE49-F238E27FC236}">
                <a16:creationId xmlns:a16="http://schemas.microsoft.com/office/drawing/2014/main" id="{EF7BDDDE-1FEE-CBDA-2546-7D5EEE98FA22}"/>
              </a:ext>
            </a:extLst>
          </p:cNvPr>
          <p:cNvSpPr/>
          <p:nvPr/>
        </p:nvSpPr>
        <p:spPr>
          <a:xfrm>
            <a:off x="2733172" y="2020090"/>
            <a:ext cx="2711985" cy="875366"/>
          </a:xfrm>
          <a:prstGeom prst="rect">
            <a:avLst/>
          </a:prstGeom>
        </p:spPr>
        <p:txBody>
          <a:bodyPr spcFirstLastPara="0" lIns="95250" tIns="95250" rIns="95250" bIns="0" anchor="t"/>
          <a:lstStyle/>
          <a:p>
            <a:pPr algn="ctr" hangingPunct="0">
              <a:lnSpc>
                <a:spcPct val="100000"/>
              </a:lnSpc>
            </a:pPr>
            <a:r>
              <a:rPr sz="1600" b="1" u="sng" dirty="0">
                <a:solidFill>
                  <a:schemeClr val="bg1"/>
                </a:solidFill>
                <a:latin typeface="Roboto"/>
                <a:ea typeface="+mn-ea"/>
                <a:cs typeface="Roboto"/>
              </a:rPr>
              <a:t>Robert G. </a:t>
            </a:r>
            <a:r>
              <a:rPr sz="1600" b="1" u="sng" dirty="0" err="1">
                <a:solidFill>
                  <a:schemeClr val="bg1"/>
                </a:solidFill>
                <a:latin typeface="Roboto"/>
                <a:ea typeface="+mn-ea"/>
                <a:cs typeface="Roboto"/>
              </a:rPr>
              <a:t>Belcuore</a:t>
            </a:r>
            <a:endParaRPr lang="en-US" sz="1600" b="1" u="sng" dirty="0">
              <a:solidFill>
                <a:schemeClr val="bg1"/>
              </a:solidFill>
              <a:latin typeface="Roboto"/>
              <a:ea typeface="+mn-ea"/>
              <a:cs typeface="Roboto"/>
            </a:endParaRPr>
          </a:p>
          <a:p>
            <a:pPr algn="ctr" hangingPunct="0">
              <a:lnSpc>
                <a:spcPct val="100000"/>
              </a:lnSpc>
            </a:pPr>
            <a:endParaRPr lang="en-US" sz="1200" dirty="0">
              <a:solidFill>
                <a:schemeClr val="bg1"/>
              </a:solidFill>
              <a:latin typeface="Crimson Text"/>
              <a:ea typeface="+mn-ea"/>
              <a:cs typeface="Crimson Text"/>
            </a:endParaRPr>
          </a:p>
          <a:p>
            <a:pPr algn="ctr" hangingPunct="0">
              <a:lnSpc>
                <a:spcPct val="100000"/>
              </a:lnSpc>
            </a:pPr>
            <a:r>
              <a:rPr lang="en-US" sz="1300" b="1" dirty="0">
                <a:solidFill>
                  <a:schemeClr val="bg1"/>
                </a:solidFill>
                <a:latin typeface="Crimson Text"/>
                <a:ea typeface="+mn-ea"/>
                <a:cs typeface="Crimson Text"/>
              </a:rPr>
              <a:t>Founder and Managing Partner</a:t>
            </a:r>
          </a:p>
          <a:p>
            <a:pPr algn="ctr" hangingPunct="0">
              <a:lnSpc>
                <a:spcPct val="100000"/>
              </a:lnSpc>
            </a:pPr>
            <a:r>
              <a:rPr lang="en-US" sz="1200" dirty="0">
                <a:solidFill>
                  <a:schemeClr val="bg1"/>
                </a:solidFill>
                <a:latin typeface="Crimson Text"/>
                <a:ea typeface="+mn-ea"/>
                <a:cs typeface="Crimson Text"/>
              </a:rPr>
              <a:t>Financial Representative</a:t>
            </a:r>
          </a:p>
          <a:p>
            <a:pPr algn="ctr" hangingPunct="0">
              <a:lnSpc>
                <a:spcPct val="100000"/>
              </a:lnSpc>
            </a:pPr>
            <a:r>
              <a:rPr lang="en-US" sz="1000" dirty="0">
                <a:solidFill>
                  <a:schemeClr val="bg1"/>
                </a:solidFill>
                <a:latin typeface="Crimson Text"/>
                <a:ea typeface="+mn-ea"/>
                <a:cs typeface="Crimson Text"/>
              </a:rPr>
              <a:t>161 Madison Ave, Suite 230 </a:t>
            </a:r>
          </a:p>
          <a:p>
            <a:pPr algn="ctr" hangingPunct="0">
              <a:lnSpc>
                <a:spcPct val="100000"/>
              </a:lnSpc>
            </a:pPr>
            <a:r>
              <a:rPr lang="en-US" sz="1000" dirty="0">
                <a:solidFill>
                  <a:schemeClr val="bg1"/>
                </a:solidFill>
                <a:latin typeface="Crimson Text"/>
                <a:ea typeface="+mn-ea"/>
                <a:cs typeface="Crimson Text"/>
              </a:rPr>
              <a:t>Morristown, NJ 07960</a:t>
            </a:r>
          </a:p>
          <a:p>
            <a:pPr algn="ctr" hangingPunct="0">
              <a:lnSpc>
                <a:spcPct val="100000"/>
              </a:lnSpc>
            </a:pPr>
            <a:r>
              <a:rPr lang="en-US" sz="1000" dirty="0">
                <a:solidFill>
                  <a:schemeClr val="bg1"/>
                </a:solidFill>
                <a:latin typeface="Crimson Text"/>
                <a:ea typeface="+mn-ea"/>
                <a:cs typeface="Crimson Text"/>
              </a:rPr>
              <a:t>Direct Line: (973) 418-4841</a:t>
            </a:r>
          </a:p>
          <a:p>
            <a:pPr algn="ctr" hangingPunct="0">
              <a:lnSpc>
                <a:spcPct val="100000"/>
              </a:lnSpc>
            </a:pPr>
            <a:r>
              <a:rPr lang="en-US" sz="1000" dirty="0">
                <a:solidFill>
                  <a:schemeClr val="bg1"/>
                </a:solidFill>
                <a:latin typeface="Crimson Text"/>
                <a:ea typeface="+mn-ea"/>
                <a:cs typeface="Crimson Text"/>
              </a:rPr>
              <a:t>Direct Fax: (973) 267-0341</a:t>
            </a:r>
            <a:endParaRPr sz="1000" dirty="0">
              <a:solidFill>
                <a:schemeClr val="bg1"/>
              </a:solidFill>
              <a:latin typeface="Roboto"/>
              <a:ea typeface="+mn-ea"/>
              <a:cs typeface="Roboto"/>
            </a:endParaRPr>
          </a:p>
        </p:txBody>
      </p:sp>
      <p:pic>
        <p:nvPicPr>
          <p:cNvPr id="18" name="64b1a0c90e4899-17905033.jpeg">
            <a:extLst>
              <a:ext uri="{FF2B5EF4-FFF2-40B4-BE49-F238E27FC236}">
                <a16:creationId xmlns:a16="http://schemas.microsoft.com/office/drawing/2014/main" id="{6D668AC8-2734-4BC3-AA1D-36187DFCA390}"/>
              </a:ext>
            </a:extLst>
          </p:cNvPr>
          <p:cNvPicPr/>
          <p:nvPr/>
        </p:nvPicPr>
        <p:blipFill rotWithShape="1">
          <a:blip r:embed="rId6"/>
          <a:stretch>
            <a:fillRect/>
          </a:stretch>
        </p:blipFill>
        <p:spPr>
          <a:xfrm>
            <a:off x="3763490" y="4403085"/>
            <a:ext cx="724502" cy="946085"/>
          </a:xfrm>
          <a:prstGeom prst="rect">
            <a:avLst/>
          </a:prstGeom>
          <a:effectLst>
            <a:glow rad="139700">
              <a:schemeClr val="accent2">
                <a:satMod val="175000"/>
                <a:alpha val="40000"/>
              </a:schemeClr>
            </a:glow>
            <a:reflection blurRad="6350" stA="50000" endA="300" endPos="55000" dir="5400000" sy="-100000" algn="bl" rotWithShape="0"/>
          </a:effectLst>
        </p:spPr>
      </p:pic>
      <p:pic>
        <p:nvPicPr>
          <p:cNvPr id="19" name="Picture 18" descr="A person in a suit&#10;&#10;Description automatically generated">
            <a:extLst>
              <a:ext uri="{FF2B5EF4-FFF2-40B4-BE49-F238E27FC236}">
                <a16:creationId xmlns:a16="http://schemas.microsoft.com/office/drawing/2014/main" id="{E893C209-FEAF-867F-5BCE-F1BBFA0B5F0C}"/>
              </a:ext>
            </a:extLst>
          </p:cNvPr>
          <p:cNvPicPr>
            <a:picLocks noChangeAspect="1"/>
          </p:cNvPicPr>
          <p:nvPr/>
        </p:nvPicPr>
        <p:blipFill>
          <a:blip r:embed="rId7"/>
          <a:stretch>
            <a:fillRect/>
          </a:stretch>
        </p:blipFill>
        <p:spPr>
          <a:xfrm>
            <a:off x="5986959" y="1527538"/>
            <a:ext cx="1442415" cy="1364292"/>
          </a:xfrm>
          <a:prstGeom prst="rect">
            <a:avLst/>
          </a:prstGeom>
          <a:effectLst>
            <a:glow rad="228600">
              <a:schemeClr val="accent2">
                <a:satMod val="175000"/>
                <a:alpha val="40000"/>
              </a:schemeClr>
            </a:glow>
            <a:reflection blurRad="6350" stA="50000" endA="300" endPos="55000" dir="5400000" sy="-100000" algn="bl" rotWithShape="0"/>
          </a:effectLst>
        </p:spPr>
      </p:pic>
      <p:pic>
        <p:nvPicPr>
          <p:cNvPr id="23" name="Picture 22" descr="A person smiling at the camera&#10;&#10;Description automatically generated">
            <a:extLst>
              <a:ext uri="{FF2B5EF4-FFF2-40B4-BE49-F238E27FC236}">
                <a16:creationId xmlns:a16="http://schemas.microsoft.com/office/drawing/2014/main" id="{ACC704D8-7A3A-50CB-24BA-EC372EC9E75A}"/>
              </a:ext>
            </a:extLst>
          </p:cNvPr>
          <p:cNvPicPr>
            <a:picLocks noChangeAspect="1"/>
          </p:cNvPicPr>
          <p:nvPr/>
        </p:nvPicPr>
        <p:blipFill>
          <a:blip r:embed="rId8"/>
          <a:stretch>
            <a:fillRect/>
          </a:stretch>
        </p:blipFill>
        <p:spPr>
          <a:xfrm>
            <a:off x="2524715" y="4403084"/>
            <a:ext cx="928557" cy="946086"/>
          </a:xfrm>
          <a:prstGeom prst="rect">
            <a:avLst/>
          </a:prstGeom>
          <a:effectLst>
            <a:glow rad="139700">
              <a:schemeClr val="accent2">
                <a:satMod val="175000"/>
                <a:alpha val="40000"/>
              </a:schemeClr>
            </a:glow>
            <a:reflection blurRad="6350" stA="50000" endA="300" endPos="55000" dir="5400000" sy="-100000" algn="bl" rotWithShape="0"/>
          </a:effectLst>
        </p:spPr>
      </p:pic>
      <p:pic>
        <p:nvPicPr>
          <p:cNvPr id="32" name="Picture 31" descr="A person in a suit and tie&#10;&#10;Description automatically generated">
            <a:extLst>
              <a:ext uri="{FF2B5EF4-FFF2-40B4-BE49-F238E27FC236}">
                <a16:creationId xmlns:a16="http://schemas.microsoft.com/office/drawing/2014/main" id="{A04A4DD1-8BB1-0636-5D22-FB2F12646F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63565" y="4403842"/>
            <a:ext cx="928557" cy="926743"/>
          </a:xfrm>
          <a:prstGeom prst="rect">
            <a:avLst/>
          </a:prstGeom>
          <a:effectLst>
            <a:glow rad="101600">
              <a:srgbClr val="7030A0">
                <a:alpha val="40000"/>
              </a:srgbClr>
            </a:glow>
            <a:reflection blurRad="6350" stA="50000" endA="300" endPos="55000" dir="5400000" sy="-100000" algn="bl" rotWithShape="0"/>
          </a:effectLst>
        </p:spPr>
      </p:pic>
      <p:pic>
        <p:nvPicPr>
          <p:cNvPr id="36" name="Picture 4">
            <a:extLst>
              <a:ext uri="{FF2B5EF4-FFF2-40B4-BE49-F238E27FC236}">
                <a16:creationId xmlns:a16="http://schemas.microsoft.com/office/drawing/2014/main" id="{B1424532-7260-2473-4D23-06D210490B2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34738" y="274326"/>
            <a:ext cx="1242797" cy="44533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A person in a suit smiling&#10;&#10;Description automatically generated">
            <a:extLst>
              <a:ext uri="{FF2B5EF4-FFF2-40B4-BE49-F238E27FC236}">
                <a16:creationId xmlns:a16="http://schemas.microsoft.com/office/drawing/2014/main" id="{294582BA-498D-E589-E5B1-385B0AB9DF0F}"/>
              </a:ext>
            </a:extLst>
          </p:cNvPr>
          <p:cNvPicPr>
            <a:picLocks noChangeAspect="1"/>
          </p:cNvPicPr>
          <p:nvPr/>
        </p:nvPicPr>
        <p:blipFill>
          <a:blip r:embed="rId11"/>
          <a:stretch>
            <a:fillRect/>
          </a:stretch>
        </p:blipFill>
        <p:spPr>
          <a:xfrm>
            <a:off x="9997840" y="1518856"/>
            <a:ext cx="1466568" cy="1382968"/>
          </a:xfrm>
          <a:prstGeom prst="rect">
            <a:avLst/>
          </a:prstGeom>
          <a:effectLst>
            <a:glow rad="139700">
              <a:schemeClr val="accent2">
                <a:satMod val="175000"/>
                <a:alpha val="40000"/>
              </a:schemeClr>
            </a:glow>
            <a:reflection blurRad="6350" stA="50000" endA="300" endPos="55000" dir="5400000" sy="-100000" algn="bl" rotWithShape="0"/>
          </a:effectLst>
        </p:spPr>
      </p:pic>
      <p:sp>
        <p:nvSpPr>
          <p:cNvPr id="40" name="Rectangle 39">
            <a:extLst>
              <a:ext uri="{FF2B5EF4-FFF2-40B4-BE49-F238E27FC236}">
                <a16:creationId xmlns:a16="http://schemas.microsoft.com/office/drawing/2014/main" id="{CBEB0C00-C64C-4094-0A5B-BD4684CE814F}"/>
              </a:ext>
            </a:extLst>
          </p:cNvPr>
          <p:cNvSpPr/>
          <p:nvPr/>
        </p:nvSpPr>
        <p:spPr>
          <a:xfrm>
            <a:off x="2277837" y="5302593"/>
            <a:ext cx="1315037" cy="632448"/>
          </a:xfrm>
          <a:prstGeom prst="rect">
            <a:avLst/>
          </a:prstGeom>
        </p:spPr>
        <p:txBody>
          <a:bodyPr spcFirstLastPara="0" lIns="95250" tIns="95250" rIns="95250" bIns="0" anchor="t"/>
          <a:lstStyle/>
          <a:p>
            <a:pPr algn="ctr" hangingPunct="0">
              <a:lnSpc>
                <a:spcPct val="100000"/>
              </a:lnSpc>
            </a:pPr>
            <a:r>
              <a:rPr lang="en-US" sz="600" b="1" u="sng" dirty="0">
                <a:solidFill>
                  <a:schemeClr val="bg1"/>
                </a:solidFill>
                <a:latin typeface="Roboto"/>
                <a:ea typeface="+mn-ea"/>
                <a:cs typeface="Roboto"/>
              </a:rPr>
              <a:t>Diane Goldman</a:t>
            </a:r>
          </a:p>
          <a:p>
            <a:pPr algn="ctr" hangingPunct="0">
              <a:lnSpc>
                <a:spcPct val="100000"/>
              </a:lnSpc>
            </a:pPr>
            <a:endParaRPr lang="en-US" sz="600" dirty="0">
              <a:solidFill>
                <a:schemeClr val="bg1"/>
              </a:solidFill>
              <a:latin typeface="Crimson Text"/>
              <a:ea typeface="+mn-ea"/>
              <a:cs typeface="Crimson Text"/>
            </a:endParaRPr>
          </a:p>
          <a:p>
            <a:pPr algn="ctr" hangingPunct="0">
              <a:lnSpc>
                <a:spcPct val="100000"/>
              </a:lnSpc>
            </a:pPr>
            <a:r>
              <a:rPr lang="en-US" sz="600" b="1" dirty="0">
                <a:solidFill>
                  <a:schemeClr val="bg1"/>
                </a:solidFill>
                <a:latin typeface="Crimson Text"/>
                <a:ea typeface="+mn-ea"/>
                <a:cs typeface="Crimson Text"/>
              </a:rPr>
              <a:t>Social Security Specialist</a:t>
            </a:r>
          </a:p>
          <a:p>
            <a:pPr algn="ctr" hangingPunct="0">
              <a:lnSpc>
                <a:spcPct val="100000"/>
              </a:lnSpc>
            </a:pPr>
            <a:r>
              <a:rPr lang="en-US" sz="600" b="1" dirty="0">
                <a:solidFill>
                  <a:schemeClr val="bg1"/>
                </a:solidFill>
                <a:latin typeface="Crimson Text"/>
                <a:cs typeface="Crimson Text"/>
              </a:rPr>
              <a:t>CPA</a:t>
            </a:r>
            <a:endParaRPr lang="en-US" sz="600" b="1" dirty="0">
              <a:solidFill>
                <a:schemeClr val="bg1"/>
              </a:solidFill>
              <a:latin typeface="Crimson Text"/>
              <a:ea typeface="+mn-ea"/>
              <a:cs typeface="Crimson Text"/>
            </a:endParaRPr>
          </a:p>
          <a:p>
            <a:pPr algn="ctr" hangingPunct="0">
              <a:lnSpc>
                <a:spcPct val="100000"/>
              </a:lnSpc>
            </a:pPr>
            <a:r>
              <a:rPr lang="en-US" sz="600" dirty="0">
                <a:solidFill>
                  <a:schemeClr val="bg1"/>
                </a:solidFill>
                <a:latin typeface="Roboto"/>
                <a:cs typeface="Roboto"/>
              </a:rPr>
              <a:t>Specialist for Cornerstone Wealth Associates</a:t>
            </a:r>
          </a:p>
          <a:p>
            <a:pPr algn="ctr" hangingPunct="0">
              <a:lnSpc>
                <a:spcPct val="100000"/>
              </a:lnSpc>
            </a:pPr>
            <a:endParaRPr lang="en-US" sz="500" dirty="0">
              <a:solidFill>
                <a:schemeClr val="bg1"/>
              </a:solidFill>
              <a:latin typeface="Roboto"/>
              <a:ea typeface="+mn-ea"/>
              <a:cs typeface="Roboto"/>
            </a:endParaRPr>
          </a:p>
        </p:txBody>
      </p:sp>
      <p:sp>
        <p:nvSpPr>
          <p:cNvPr id="41" name="Rectangle 40">
            <a:extLst>
              <a:ext uri="{FF2B5EF4-FFF2-40B4-BE49-F238E27FC236}">
                <a16:creationId xmlns:a16="http://schemas.microsoft.com/office/drawing/2014/main" id="{7AC0C350-63FE-8C5D-B647-0B0896B02135}"/>
              </a:ext>
            </a:extLst>
          </p:cNvPr>
          <p:cNvSpPr/>
          <p:nvPr/>
        </p:nvSpPr>
        <p:spPr>
          <a:xfrm>
            <a:off x="3548528" y="5274725"/>
            <a:ext cx="1315037" cy="632448"/>
          </a:xfrm>
          <a:prstGeom prst="rect">
            <a:avLst/>
          </a:prstGeom>
        </p:spPr>
        <p:txBody>
          <a:bodyPr spcFirstLastPara="0" lIns="95250" tIns="95250" rIns="95250" bIns="0" anchor="t"/>
          <a:lstStyle/>
          <a:p>
            <a:pPr algn="ctr" hangingPunct="0">
              <a:lnSpc>
                <a:spcPct val="100000"/>
              </a:lnSpc>
            </a:pPr>
            <a:r>
              <a:rPr lang="en-US" sz="600" b="1" u="sng" dirty="0">
                <a:solidFill>
                  <a:schemeClr val="bg1"/>
                </a:solidFill>
                <a:latin typeface="Roboto"/>
                <a:ea typeface="+mn-ea"/>
                <a:cs typeface="Roboto"/>
              </a:rPr>
              <a:t>Cheryl Crawford</a:t>
            </a:r>
          </a:p>
          <a:p>
            <a:pPr algn="ctr" hangingPunct="0">
              <a:lnSpc>
                <a:spcPct val="100000"/>
              </a:lnSpc>
            </a:pPr>
            <a:endParaRPr lang="en-US" sz="600" dirty="0">
              <a:solidFill>
                <a:schemeClr val="bg1"/>
              </a:solidFill>
              <a:latin typeface="Crimson Text"/>
              <a:ea typeface="+mn-ea"/>
              <a:cs typeface="Crimson Text"/>
            </a:endParaRPr>
          </a:p>
          <a:p>
            <a:pPr algn="ctr" hangingPunct="0">
              <a:lnSpc>
                <a:spcPct val="100000"/>
              </a:lnSpc>
            </a:pPr>
            <a:r>
              <a:rPr lang="en-US" sz="600" b="1" dirty="0">
                <a:solidFill>
                  <a:schemeClr val="bg1"/>
                </a:solidFill>
                <a:latin typeface="Crimson Text"/>
                <a:ea typeface="+mn-ea"/>
                <a:cs typeface="Crimson Text"/>
              </a:rPr>
              <a:t>Social Security Specialist</a:t>
            </a:r>
          </a:p>
          <a:p>
            <a:pPr algn="ctr" hangingPunct="0">
              <a:lnSpc>
                <a:spcPct val="100000"/>
              </a:lnSpc>
            </a:pPr>
            <a:r>
              <a:rPr lang="en-US" sz="600" b="1" dirty="0">
                <a:solidFill>
                  <a:schemeClr val="bg1"/>
                </a:solidFill>
                <a:latin typeface="Crimson Text"/>
                <a:cs typeface="Crimson Text"/>
              </a:rPr>
              <a:t>CPA</a:t>
            </a:r>
            <a:endParaRPr lang="en-US" sz="600" b="1" dirty="0">
              <a:solidFill>
                <a:schemeClr val="bg1"/>
              </a:solidFill>
              <a:latin typeface="Crimson Text"/>
              <a:ea typeface="+mn-ea"/>
              <a:cs typeface="Crimson Text"/>
            </a:endParaRPr>
          </a:p>
          <a:p>
            <a:pPr algn="ctr" hangingPunct="0">
              <a:lnSpc>
                <a:spcPct val="100000"/>
              </a:lnSpc>
            </a:pPr>
            <a:r>
              <a:rPr lang="en-US" sz="600" dirty="0">
                <a:solidFill>
                  <a:schemeClr val="bg1"/>
                </a:solidFill>
                <a:latin typeface="Roboto"/>
                <a:cs typeface="Roboto"/>
              </a:rPr>
              <a:t>Specialist for Cornerstone Wealth Associates</a:t>
            </a:r>
          </a:p>
          <a:p>
            <a:pPr algn="ctr" hangingPunct="0">
              <a:lnSpc>
                <a:spcPct val="100000"/>
              </a:lnSpc>
            </a:pPr>
            <a:endParaRPr lang="en-US" sz="500" dirty="0">
              <a:solidFill>
                <a:schemeClr val="bg1"/>
              </a:solidFill>
              <a:latin typeface="Roboto"/>
              <a:ea typeface="+mn-ea"/>
              <a:cs typeface="Roboto"/>
            </a:endParaRPr>
          </a:p>
        </p:txBody>
      </p:sp>
      <p:sp>
        <p:nvSpPr>
          <p:cNvPr id="42" name="Rectangle 41">
            <a:extLst>
              <a:ext uri="{FF2B5EF4-FFF2-40B4-BE49-F238E27FC236}">
                <a16:creationId xmlns:a16="http://schemas.microsoft.com/office/drawing/2014/main" id="{2184C547-46A1-96F6-05F8-F1BD33EF5FFE}"/>
              </a:ext>
            </a:extLst>
          </p:cNvPr>
          <p:cNvSpPr/>
          <p:nvPr/>
        </p:nvSpPr>
        <p:spPr>
          <a:xfrm>
            <a:off x="4780963" y="5349445"/>
            <a:ext cx="1315037" cy="632448"/>
          </a:xfrm>
          <a:prstGeom prst="rect">
            <a:avLst/>
          </a:prstGeom>
        </p:spPr>
        <p:txBody>
          <a:bodyPr spcFirstLastPara="0" lIns="95250" tIns="95250" rIns="95250" bIns="0" anchor="t"/>
          <a:lstStyle/>
          <a:p>
            <a:pPr algn="ctr" hangingPunct="0">
              <a:lnSpc>
                <a:spcPct val="100000"/>
              </a:lnSpc>
            </a:pPr>
            <a:r>
              <a:rPr lang="en-US" sz="600" b="1" u="sng" dirty="0">
                <a:solidFill>
                  <a:schemeClr val="bg1"/>
                </a:solidFill>
                <a:latin typeface="Roboto"/>
                <a:cs typeface="Roboto"/>
              </a:rPr>
              <a:t>Jordan Fischer CFP®, AIF®</a:t>
            </a:r>
            <a:endParaRPr lang="en-US" sz="600" b="1" u="sng" dirty="0">
              <a:solidFill>
                <a:schemeClr val="bg1"/>
              </a:solidFill>
              <a:latin typeface="Roboto"/>
              <a:ea typeface="+mn-ea"/>
              <a:cs typeface="Roboto"/>
            </a:endParaRPr>
          </a:p>
          <a:p>
            <a:pPr algn="ctr" hangingPunct="0">
              <a:lnSpc>
                <a:spcPct val="100000"/>
              </a:lnSpc>
            </a:pPr>
            <a:endParaRPr lang="en-US" sz="600" dirty="0">
              <a:solidFill>
                <a:schemeClr val="bg1"/>
              </a:solidFill>
              <a:latin typeface="Crimson Text"/>
              <a:ea typeface="+mn-ea"/>
              <a:cs typeface="Crimson Text"/>
            </a:endParaRPr>
          </a:p>
          <a:p>
            <a:pPr algn="ctr" hangingPunct="0">
              <a:lnSpc>
                <a:spcPct val="100000"/>
              </a:lnSpc>
            </a:pPr>
            <a:r>
              <a:rPr lang="en-US" sz="600" b="1" dirty="0">
                <a:solidFill>
                  <a:schemeClr val="bg1"/>
                </a:solidFill>
                <a:latin typeface="Crimson Text"/>
                <a:ea typeface="+mn-ea"/>
                <a:cs typeface="Crimson Text"/>
              </a:rPr>
              <a:t>Portfolio Manager</a:t>
            </a:r>
          </a:p>
          <a:p>
            <a:pPr algn="ctr" hangingPunct="0">
              <a:lnSpc>
                <a:spcPct val="100000"/>
              </a:lnSpc>
            </a:pPr>
            <a:r>
              <a:rPr lang="en-US" sz="600" dirty="0">
                <a:solidFill>
                  <a:schemeClr val="bg1"/>
                </a:solidFill>
                <a:latin typeface="Roboto"/>
                <a:cs typeface="Roboto"/>
              </a:rPr>
              <a:t>Regal Financial Group</a:t>
            </a:r>
          </a:p>
          <a:p>
            <a:pPr algn="ctr" hangingPunct="0">
              <a:lnSpc>
                <a:spcPct val="100000"/>
              </a:lnSpc>
            </a:pPr>
            <a:endParaRPr lang="en-US" sz="500" dirty="0">
              <a:solidFill>
                <a:schemeClr val="bg1"/>
              </a:solidFill>
              <a:latin typeface="Roboto"/>
              <a:cs typeface="Roboto"/>
            </a:endParaRPr>
          </a:p>
          <a:p>
            <a:pPr algn="ctr" hangingPunct="0">
              <a:lnSpc>
                <a:spcPct val="100000"/>
              </a:lnSpc>
            </a:pPr>
            <a:endParaRPr lang="en-US" sz="500" dirty="0">
              <a:solidFill>
                <a:schemeClr val="bg1"/>
              </a:solidFill>
              <a:latin typeface="Roboto"/>
              <a:ea typeface="+mn-ea"/>
              <a:cs typeface="Roboto"/>
            </a:endParaRPr>
          </a:p>
        </p:txBody>
      </p:sp>
      <p:pic>
        <p:nvPicPr>
          <p:cNvPr id="43" name="Picture 2">
            <a:extLst>
              <a:ext uri="{FF2B5EF4-FFF2-40B4-BE49-F238E27FC236}">
                <a16:creationId xmlns:a16="http://schemas.microsoft.com/office/drawing/2014/main" id="{9DA03493-4CB0-57B8-46A1-296F598060B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3590" y="4372313"/>
            <a:ext cx="1101414" cy="944616"/>
          </a:xfrm>
          <a:prstGeom prst="rect">
            <a:avLst/>
          </a:prstGeom>
          <a:effectLst>
            <a:glow rad="139700">
              <a:schemeClr val="accent2">
                <a:satMod val="175000"/>
                <a:alpha val="40000"/>
              </a:schemeClr>
            </a:glow>
            <a:reflection blurRad="6350" stA="50000" endA="300" endPos="55000" dir="5400000" sy="-100000" algn="bl" rotWithShape="0"/>
          </a:effectLst>
        </p:spPr>
      </p:pic>
      <p:sp>
        <p:nvSpPr>
          <p:cNvPr id="44" name="Rectangle 43">
            <a:extLst>
              <a:ext uri="{FF2B5EF4-FFF2-40B4-BE49-F238E27FC236}">
                <a16:creationId xmlns:a16="http://schemas.microsoft.com/office/drawing/2014/main" id="{CD2ED20C-D358-4F2E-4561-CEE7EC4A6BAE}"/>
              </a:ext>
            </a:extLst>
          </p:cNvPr>
          <p:cNvSpPr/>
          <p:nvPr/>
        </p:nvSpPr>
        <p:spPr>
          <a:xfrm>
            <a:off x="1045402" y="5380352"/>
            <a:ext cx="1315037" cy="632448"/>
          </a:xfrm>
          <a:prstGeom prst="rect">
            <a:avLst/>
          </a:prstGeom>
        </p:spPr>
        <p:txBody>
          <a:bodyPr spcFirstLastPara="0" lIns="95250" tIns="95250" rIns="95250" bIns="0" anchor="t"/>
          <a:lstStyle/>
          <a:p>
            <a:pPr algn="ctr" hangingPunct="0">
              <a:lnSpc>
                <a:spcPct val="100000"/>
              </a:lnSpc>
            </a:pPr>
            <a:r>
              <a:rPr lang="en-US" sz="600" b="1" u="sng" dirty="0">
                <a:solidFill>
                  <a:schemeClr val="bg1"/>
                </a:solidFill>
                <a:latin typeface="Roboto"/>
                <a:ea typeface="+mn-ea"/>
                <a:cs typeface="Roboto"/>
              </a:rPr>
              <a:t>Loraine </a:t>
            </a:r>
            <a:r>
              <a:rPr lang="en-US" sz="600" b="1" u="sng" dirty="0" err="1">
                <a:solidFill>
                  <a:schemeClr val="bg1"/>
                </a:solidFill>
                <a:latin typeface="Roboto"/>
                <a:ea typeface="+mn-ea"/>
                <a:cs typeface="Roboto"/>
              </a:rPr>
              <a:t>Morgenroth</a:t>
            </a:r>
            <a:endParaRPr lang="en-US" sz="600" b="1" u="sng" dirty="0">
              <a:solidFill>
                <a:schemeClr val="bg1"/>
              </a:solidFill>
              <a:latin typeface="Roboto"/>
              <a:ea typeface="+mn-ea"/>
              <a:cs typeface="Roboto"/>
            </a:endParaRPr>
          </a:p>
          <a:p>
            <a:pPr algn="ctr" hangingPunct="0">
              <a:lnSpc>
                <a:spcPct val="100000"/>
              </a:lnSpc>
            </a:pPr>
            <a:endParaRPr lang="en-US" sz="600" dirty="0">
              <a:solidFill>
                <a:schemeClr val="bg1"/>
              </a:solidFill>
              <a:latin typeface="Crimson Text"/>
              <a:ea typeface="+mn-ea"/>
              <a:cs typeface="Crimson Text"/>
            </a:endParaRPr>
          </a:p>
          <a:p>
            <a:pPr algn="ctr" hangingPunct="0">
              <a:lnSpc>
                <a:spcPct val="100000"/>
              </a:lnSpc>
            </a:pPr>
            <a:r>
              <a:rPr lang="en-US" sz="600" b="1" dirty="0">
                <a:solidFill>
                  <a:schemeClr val="bg1"/>
                </a:solidFill>
                <a:latin typeface="Crimson Text"/>
                <a:ea typeface="+mn-ea"/>
                <a:cs typeface="Crimson Text"/>
              </a:rPr>
              <a:t>Client Relationship Manager</a:t>
            </a:r>
            <a:endParaRPr lang="en-US" sz="500" dirty="0">
              <a:solidFill>
                <a:schemeClr val="bg1"/>
              </a:solidFill>
              <a:latin typeface="Roboto"/>
              <a:cs typeface="Roboto"/>
            </a:endParaRPr>
          </a:p>
          <a:p>
            <a:pPr algn="ctr" hangingPunct="0">
              <a:lnSpc>
                <a:spcPct val="100000"/>
              </a:lnSpc>
            </a:pPr>
            <a:endParaRPr lang="en-US" sz="500" dirty="0">
              <a:solidFill>
                <a:schemeClr val="bg1"/>
              </a:solidFill>
              <a:latin typeface="Roboto"/>
              <a:ea typeface="+mn-ea"/>
              <a:cs typeface="Roboto"/>
            </a:endParaRPr>
          </a:p>
        </p:txBody>
      </p:sp>
      <p:sp>
        <p:nvSpPr>
          <p:cNvPr id="45" name="Rectangle 44">
            <a:extLst>
              <a:ext uri="{FF2B5EF4-FFF2-40B4-BE49-F238E27FC236}">
                <a16:creationId xmlns:a16="http://schemas.microsoft.com/office/drawing/2014/main" id="{F51628E8-157A-C37F-2511-B41748953AAE}"/>
              </a:ext>
            </a:extLst>
          </p:cNvPr>
          <p:cNvSpPr/>
          <p:nvPr/>
        </p:nvSpPr>
        <p:spPr>
          <a:xfrm>
            <a:off x="8013623" y="1057980"/>
            <a:ext cx="1852683" cy="356966"/>
          </a:xfrm>
          <a:prstGeom prst="rect">
            <a:avLst/>
          </a:prstGeom>
        </p:spPr>
        <p:txBody>
          <a:bodyPr spcFirstLastPara="0" lIns="95250" tIns="95250" rIns="95250" bIns="0" anchor="t"/>
          <a:lstStyle/>
          <a:p>
            <a:pPr algn="ctr" hangingPunct="0">
              <a:lnSpc>
                <a:spcPct val="100000"/>
              </a:lnSpc>
            </a:pPr>
            <a:r>
              <a:rPr lang="en-US" sz="800" b="1" dirty="0">
                <a:solidFill>
                  <a:schemeClr val="bg1"/>
                </a:solidFill>
                <a:latin typeface="Roboto"/>
                <a:cs typeface="Roboto"/>
              </a:rPr>
              <a:t>Team of Financial Professionals</a:t>
            </a:r>
            <a:endParaRPr lang="en-US" sz="800" dirty="0">
              <a:solidFill>
                <a:schemeClr val="bg1"/>
              </a:solidFill>
              <a:latin typeface="Roboto"/>
              <a:cs typeface="Roboto"/>
            </a:endParaRPr>
          </a:p>
          <a:p>
            <a:pPr algn="ctr" hangingPunct="0">
              <a:lnSpc>
                <a:spcPct val="100000"/>
              </a:lnSpc>
            </a:pPr>
            <a:endParaRPr lang="en-US" sz="500" dirty="0">
              <a:solidFill>
                <a:schemeClr val="bg1"/>
              </a:solidFill>
              <a:latin typeface="Roboto"/>
              <a:ea typeface="+mn-ea"/>
              <a:cs typeface="Roboto"/>
            </a:endParaRPr>
          </a:p>
        </p:txBody>
      </p:sp>
      <p:pic>
        <p:nvPicPr>
          <p:cNvPr id="46" name="Picture 45" descr="A person in a suit smiling&#10;&#10;Description automatically generated">
            <a:extLst>
              <a:ext uri="{FF2B5EF4-FFF2-40B4-BE49-F238E27FC236}">
                <a16:creationId xmlns:a16="http://schemas.microsoft.com/office/drawing/2014/main" id="{DF5E57F4-91FD-D7B1-1011-5B2E6A954859}"/>
              </a:ext>
            </a:extLst>
          </p:cNvPr>
          <p:cNvPicPr>
            <a:picLocks noChangeAspect="1"/>
          </p:cNvPicPr>
          <p:nvPr/>
        </p:nvPicPr>
        <p:blipFill>
          <a:blip r:embed="rId13"/>
          <a:stretch>
            <a:fillRect/>
          </a:stretch>
        </p:blipFill>
        <p:spPr>
          <a:xfrm>
            <a:off x="8013623" y="1527538"/>
            <a:ext cx="1376710" cy="1382968"/>
          </a:xfrm>
          <a:prstGeom prst="rect">
            <a:avLst/>
          </a:prstGeom>
          <a:effectLst>
            <a:glow rad="228600">
              <a:schemeClr val="accent2">
                <a:satMod val="175000"/>
                <a:alpha val="40000"/>
              </a:schemeClr>
            </a:glow>
            <a:reflection blurRad="6350" stA="50000" endA="300" endPos="55000" dir="5400000" sy="-100000" algn="bl" rotWithShape="0"/>
          </a:effectLst>
        </p:spPr>
      </p:pic>
      <p:sp>
        <p:nvSpPr>
          <p:cNvPr id="48" name="Rectangle 47">
            <a:extLst>
              <a:ext uri="{FF2B5EF4-FFF2-40B4-BE49-F238E27FC236}">
                <a16:creationId xmlns:a16="http://schemas.microsoft.com/office/drawing/2014/main" id="{5C474CDB-516C-9961-E010-8AACDA4B3DB3}"/>
              </a:ext>
            </a:extLst>
          </p:cNvPr>
          <p:cNvSpPr/>
          <p:nvPr/>
        </p:nvSpPr>
        <p:spPr>
          <a:xfrm>
            <a:off x="6050647" y="2973360"/>
            <a:ext cx="1315037" cy="455640"/>
          </a:xfrm>
          <a:prstGeom prst="rect">
            <a:avLst/>
          </a:prstGeom>
        </p:spPr>
        <p:txBody>
          <a:bodyPr spcFirstLastPara="0" lIns="95250" tIns="95250" rIns="95250" bIns="0" anchor="t"/>
          <a:lstStyle/>
          <a:p>
            <a:pPr algn="ctr" hangingPunct="0">
              <a:lnSpc>
                <a:spcPct val="100000"/>
              </a:lnSpc>
            </a:pPr>
            <a:r>
              <a:rPr lang="en-US" sz="600" b="1" u="sng" dirty="0">
                <a:solidFill>
                  <a:schemeClr val="bg1"/>
                </a:solidFill>
                <a:latin typeface="Roboto"/>
                <a:cs typeface="Roboto"/>
              </a:rPr>
              <a:t>Jose Luis Blanco</a:t>
            </a:r>
            <a:endParaRPr lang="en-US" sz="600" b="1" u="sng" dirty="0">
              <a:solidFill>
                <a:schemeClr val="bg1"/>
              </a:solidFill>
              <a:latin typeface="Roboto"/>
              <a:ea typeface="+mn-ea"/>
              <a:cs typeface="Roboto"/>
            </a:endParaRPr>
          </a:p>
          <a:p>
            <a:pPr algn="ctr" hangingPunct="0">
              <a:lnSpc>
                <a:spcPct val="100000"/>
              </a:lnSpc>
            </a:pPr>
            <a:endParaRPr lang="en-US" sz="600" dirty="0">
              <a:solidFill>
                <a:schemeClr val="bg1"/>
              </a:solidFill>
              <a:latin typeface="Crimson Text"/>
              <a:ea typeface="+mn-ea"/>
              <a:cs typeface="Crimson Text"/>
            </a:endParaRPr>
          </a:p>
          <a:p>
            <a:pPr algn="ctr" hangingPunct="0">
              <a:lnSpc>
                <a:spcPct val="100000"/>
              </a:lnSpc>
            </a:pPr>
            <a:r>
              <a:rPr lang="en-US" sz="600" b="1" dirty="0">
                <a:solidFill>
                  <a:schemeClr val="bg1"/>
                </a:solidFill>
                <a:latin typeface="Crimson Text"/>
                <a:ea typeface="+mn-ea"/>
                <a:cs typeface="Crimson Text"/>
              </a:rPr>
              <a:t>Financial Professional</a:t>
            </a:r>
            <a:endParaRPr lang="en-US" sz="500" dirty="0">
              <a:solidFill>
                <a:schemeClr val="bg1"/>
              </a:solidFill>
              <a:latin typeface="Roboto"/>
              <a:cs typeface="Roboto"/>
            </a:endParaRPr>
          </a:p>
          <a:p>
            <a:pPr algn="ctr" hangingPunct="0">
              <a:lnSpc>
                <a:spcPct val="100000"/>
              </a:lnSpc>
            </a:pPr>
            <a:endParaRPr lang="en-US" sz="500" dirty="0">
              <a:solidFill>
                <a:schemeClr val="bg1"/>
              </a:solidFill>
              <a:latin typeface="Roboto"/>
              <a:ea typeface="+mn-ea"/>
              <a:cs typeface="Roboto"/>
            </a:endParaRPr>
          </a:p>
        </p:txBody>
      </p:sp>
      <p:sp>
        <p:nvSpPr>
          <p:cNvPr id="50" name="Rectangle 49">
            <a:extLst>
              <a:ext uri="{FF2B5EF4-FFF2-40B4-BE49-F238E27FC236}">
                <a16:creationId xmlns:a16="http://schemas.microsoft.com/office/drawing/2014/main" id="{4C5B637C-F8D2-C7BF-E8A5-5833E94D39F6}"/>
              </a:ext>
            </a:extLst>
          </p:cNvPr>
          <p:cNvSpPr/>
          <p:nvPr/>
        </p:nvSpPr>
        <p:spPr>
          <a:xfrm>
            <a:off x="10104512" y="2967379"/>
            <a:ext cx="1315037" cy="455640"/>
          </a:xfrm>
          <a:prstGeom prst="rect">
            <a:avLst/>
          </a:prstGeom>
        </p:spPr>
        <p:txBody>
          <a:bodyPr spcFirstLastPara="0" lIns="95250" tIns="95250" rIns="95250" bIns="0" anchor="t"/>
          <a:lstStyle/>
          <a:p>
            <a:pPr algn="ctr" hangingPunct="0">
              <a:lnSpc>
                <a:spcPct val="100000"/>
              </a:lnSpc>
            </a:pPr>
            <a:r>
              <a:rPr lang="en-US" sz="600" b="1" u="sng" dirty="0">
                <a:solidFill>
                  <a:schemeClr val="bg1"/>
                </a:solidFill>
                <a:latin typeface="Roboto"/>
                <a:ea typeface="+mn-ea"/>
                <a:cs typeface="Roboto"/>
              </a:rPr>
              <a:t>Lenny Dandridge</a:t>
            </a:r>
          </a:p>
          <a:p>
            <a:pPr algn="ctr" hangingPunct="0">
              <a:lnSpc>
                <a:spcPct val="100000"/>
              </a:lnSpc>
            </a:pPr>
            <a:endParaRPr lang="en-US" sz="600" dirty="0">
              <a:solidFill>
                <a:schemeClr val="bg1"/>
              </a:solidFill>
              <a:latin typeface="Crimson Text"/>
              <a:ea typeface="+mn-ea"/>
              <a:cs typeface="Crimson Text"/>
            </a:endParaRPr>
          </a:p>
          <a:p>
            <a:pPr algn="ctr" hangingPunct="0">
              <a:lnSpc>
                <a:spcPct val="100000"/>
              </a:lnSpc>
            </a:pPr>
            <a:r>
              <a:rPr lang="en-US" sz="600" b="1" dirty="0">
                <a:solidFill>
                  <a:schemeClr val="bg1"/>
                </a:solidFill>
                <a:latin typeface="Crimson Text"/>
                <a:ea typeface="+mn-ea"/>
                <a:cs typeface="Crimson Text"/>
              </a:rPr>
              <a:t>Financial Advisor</a:t>
            </a:r>
            <a:endParaRPr lang="en-US" sz="500" dirty="0">
              <a:solidFill>
                <a:schemeClr val="bg1"/>
              </a:solidFill>
              <a:latin typeface="Roboto"/>
              <a:cs typeface="Roboto"/>
            </a:endParaRPr>
          </a:p>
          <a:p>
            <a:pPr algn="ctr" hangingPunct="0">
              <a:lnSpc>
                <a:spcPct val="100000"/>
              </a:lnSpc>
            </a:pPr>
            <a:endParaRPr lang="en-US" sz="500" dirty="0">
              <a:solidFill>
                <a:schemeClr val="bg1"/>
              </a:solidFill>
              <a:latin typeface="Roboto"/>
              <a:ea typeface="+mn-ea"/>
              <a:cs typeface="Roboto"/>
            </a:endParaRPr>
          </a:p>
        </p:txBody>
      </p:sp>
      <p:sp>
        <p:nvSpPr>
          <p:cNvPr id="51" name="Rectangle 50">
            <a:extLst>
              <a:ext uri="{FF2B5EF4-FFF2-40B4-BE49-F238E27FC236}">
                <a16:creationId xmlns:a16="http://schemas.microsoft.com/office/drawing/2014/main" id="{C8721DCF-6C91-59E6-F60D-098864D17C2A}"/>
              </a:ext>
            </a:extLst>
          </p:cNvPr>
          <p:cNvSpPr/>
          <p:nvPr/>
        </p:nvSpPr>
        <p:spPr>
          <a:xfrm>
            <a:off x="8147587" y="5102765"/>
            <a:ext cx="1315037" cy="455640"/>
          </a:xfrm>
          <a:prstGeom prst="rect">
            <a:avLst/>
          </a:prstGeom>
        </p:spPr>
        <p:txBody>
          <a:bodyPr spcFirstLastPara="0" lIns="95250" tIns="95250" rIns="95250" bIns="0" anchor="t"/>
          <a:lstStyle/>
          <a:p>
            <a:pPr algn="ctr" hangingPunct="0">
              <a:lnSpc>
                <a:spcPct val="100000"/>
              </a:lnSpc>
            </a:pPr>
            <a:r>
              <a:rPr lang="en-US" sz="600" b="1" u="sng" dirty="0">
                <a:solidFill>
                  <a:schemeClr val="bg1"/>
                </a:solidFill>
                <a:latin typeface="Roboto"/>
                <a:cs typeface="Roboto"/>
              </a:rPr>
              <a:t>Ashley Mariani</a:t>
            </a:r>
            <a:endParaRPr lang="en-US" sz="600" b="1" u="sng" dirty="0">
              <a:solidFill>
                <a:schemeClr val="bg1"/>
              </a:solidFill>
              <a:latin typeface="Roboto"/>
              <a:ea typeface="+mn-ea"/>
              <a:cs typeface="Roboto"/>
            </a:endParaRPr>
          </a:p>
          <a:p>
            <a:pPr algn="ctr" hangingPunct="0">
              <a:lnSpc>
                <a:spcPct val="100000"/>
              </a:lnSpc>
            </a:pPr>
            <a:endParaRPr lang="en-US" sz="600" dirty="0">
              <a:solidFill>
                <a:schemeClr val="bg1"/>
              </a:solidFill>
              <a:latin typeface="Crimson Text"/>
              <a:ea typeface="+mn-ea"/>
              <a:cs typeface="Crimson Text"/>
            </a:endParaRPr>
          </a:p>
          <a:p>
            <a:pPr algn="ctr" hangingPunct="0">
              <a:lnSpc>
                <a:spcPct val="100000"/>
              </a:lnSpc>
            </a:pPr>
            <a:r>
              <a:rPr lang="en-US" sz="600" b="1" dirty="0">
                <a:solidFill>
                  <a:schemeClr val="bg1"/>
                </a:solidFill>
                <a:latin typeface="Crimson Text"/>
                <a:ea typeface="+mn-ea"/>
                <a:cs typeface="Crimson Text"/>
              </a:rPr>
              <a:t>Financial Professional</a:t>
            </a:r>
            <a:endParaRPr lang="en-US" sz="500" dirty="0">
              <a:solidFill>
                <a:schemeClr val="bg1"/>
              </a:solidFill>
              <a:latin typeface="Roboto"/>
              <a:cs typeface="Roboto"/>
            </a:endParaRPr>
          </a:p>
          <a:p>
            <a:pPr algn="ctr" hangingPunct="0">
              <a:lnSpc>
                <a:spcPct val="100000"/>
              </a:lnSpc>
            </a:pPr>
            <a:endParaRPr lang="en-US" sz="500" dirty="0">
              <a:solidFill>
                <a:schemeClr val="bg1"/>
              </a:solidFill>
              <a:latin typeface="Roboto"/>
              <a:ea typeface="+mn-ea"/>
              <a:cs typeface="Roboto"/>
            </a:endParaRPr>
          </a:p>
        </p:txBody>
      </p:sp>
      <p:sp>
        <p:nvSpPr>
          <p:cNvPr id="52" name="Rectangle 51">
            <a:extLst>
              <a:ext uri="{FF2B5EF4-FFF2-40B4-BE49-F238E27FC236}">
                <a16:creationId xmlns:a16="http://schemas.microsoft.com/office/drawing/2014/main" id="{ABAAB5C4-C1C5-4354-8C8A-27388B62CBE3}"/>
              </a:ext>
            </a:extLst>
          </p:cNvPr>
          <p:cNvSpPr/>
          <p:nvPr/>
        </p:nvSpPr>
        <p:spPr>
          <a:xfrm>
            <a:off x="8075296" y="2948225"/>
            <a:ext cx="1315037" cy="455640"/>
          </a:xfrm>
          <a:prstGeom prst="rect">
            <a:avLst/>
          </a:prstGeom>
        </p:spPr>
        <p:txBody>
          <a:bodyPr spcFirstLastPara="0" lIns="95250" tIns="95250" rIns="95250" bIns="0" anchor="t"/>
          <a:lstStyle/>
          <a:p>
            <a:pPr algn="ctr" hangingPunct="0">
              <a:lnSpc>
                <a:spcPct val="100000"/>
              </a:lnSpc>
            </a:pPr>
            <a:r>
              <a:rPr lang="en-US" sz="600" b="1" u="sng" dirty="0">
                <a:solidFill>
                  <a:schemeClr val="bg1"/>
                </a:solidFill>
                <a:latin typeface="Roboto"/>
                <a:ea typeface="+mn-ea"/>
                <a:cs typeface="Roboto"/>
              </a:rPr>
              <a:t>Matthew Mortillaro</a:t>
            </a:r>
          </a:p>
          <a:p>
            <a:pPr algn="ctr" hangingPunct="0">
              <a:lnSpc>
                <a:spcPct val="100000"/>
              </a:lnSpc>
            </a:pPr>
            <a:endParaRPr lang="en-US" sz="600" dirty="0">
              <a:solidFill>
                <a:schemeClr val="bg1"/>
              </a:solidFill>
              <a:latin typeface="Crimson Text"/>
              <a:ea typeface="+mn-ea"/>
              <a:cs typeface="Crimson Text"/>
            </a:endParaRPr>
          </a:p>
          <a:p>
            <a:pPr algn="ctr" hangingPunct="0">
              <a:lnSpc>
                <a:spcPct val="100000"/>
              </a:lnSpc>
            </a:pPr>
            <a:r>
              <a:rPr lang="en-US" sz="600" b="1" dirty="0">
                <a:solidFill>
                  <a:schemeClr val="bg1"/>
                </a:solidFill>
                <a:latin typeface="Crimson Text"/>
                <a:ea typeface="+mn-ea"/>
                <a:cs typeface="Crimson Text"/>
              </a:rPr>
              <a:t>Financial Advisor</a:t>
            </a:r>
            <a:endParaRPr lang="en-US" sz="500" dirty="0">
              <a:solidFill>
                <a:schemeClr val="bg1"/>
              </a:solidFill>
              <a:latin typeface="Roboto"/>
              <a:cs typeface="Roboto"/>
            </a:endParaRPr>
          </a:p>
          <a:p>
            <a:pPr algn="ctr" hangingPunct="0">
              <a:lnSpc>
                <a:spcPct val="100000"/>
              </a:lnSpc>
            </a:pPr>
            <a:endParaRPr lang="en-US" sz="500" dirty="0">
              <a:solidFill>
                <a:schemeClr val="bg1"/>
              </a:solidFill>
              <a:latin typeface="Roboto"/>
              <a:ea typeface="+mn-ea"/>
              <a:cs typeface="Roboto"/>
            </a:endParaRPr>
          </a:p>
        </p:txBody>
      </p:sp>
      <p:pic>
        <p:nvPicPr>
          <p:cNvPr id="3" name="Picture 2">
            <a:extLst>
              <a:ext uri="{FF2B5EF4-FFF2-40B4-BE49-F238E27FC236}">
                <a16:creationId xmlns:a16="http://schemas.microsoft.com/office/drawing/2014/main" id="{17D9964E-6E65-87DA-2CD0-A1A6324331B0}"/>
              </a:ext>
            </a:extLst>
          </p:cNvPr>
          <p:cNvPicPr>
            <a:picLocks noChangeAspect="1"/>
          </p:cNvPicPr>
          <p:nvPr/>
        </p:nvPicPr>
        <p:blipFill>
          <a:blip r:embed="rId14">
            <a:extLst>
              <a:ext uri="{28A0092B-C50C-407E-A947-70E740481C1C}">
                <a14:useLocalDpi xmlns:a14="http://schemas.microsoft.com/office/drawing/2010/main" val="0"/>
              </a:ext>
            </a:extLst>
          </a:blip>
          <a:srcRect t="6696" b="6696"/>
          <a:stretch/>
        </p:blipFill>
        <p:spPr>
          <a:xfrm>
            <a:off x="8035437" y="3545561"/>
            <a:ext cx="1394754" cy="1370610"/>
          </a:xfrm>
          <a:prstGeom prst="rect">
            <a:avLst/>
          </a:prstGeom>
          <a:effectLst>
            <a:glow rad="228600">
              <a:schemeClr val="accent2">
                <a:satMod val="175000"/>
                <a:alpha val="49000"/>
              </a:schemeClr>
            </a:glow>
            <a:reflection stA="41142" endPos="41327" dir="5400000" sy="-100000" algn="bl" rotWithShape="0"/>
          </a:effectLst>
        </p:spPr>
      </p:pic>
    </p:spTree>
    <p:extLst>
      <p:ext uri="{BB962C8B-B14F-4D97-AF65-F5344CB8AC3E}">
        <p14:creationId xmlns:p14="http://schemas.microsoft.com/office/powerpoint/2010/main" val="2738783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8"/>
        <p:cNvGrpSpPr/>
        <p:nvPr/>
      </p:nvGrpSpPr>
      <p:grpSpPr>
        <a:xfrm>
          <a:off x="0" y="0"/>
          <a:ext cx="0" cy="0"/>
          <a:chOff x="0" y="0"/>
          <a:chExt cx="0" cy="0"/>
        </a:xfrm>
      </p:grpSpPr>
      <p:pic>
        <p:nvPicPr>
          <p:cNvPr id="2" name="Shape-1"/>
          <p:cNvPicPr/>
          <p:nvPr/>
        </p:nvPicPr>
        <p:blipFill rotWithShape="1">
          <a:blip r:embed="rId3"/>
          <a:stretch>
            <a:fillRect/>
          </a:stretch>
        </p:blipFill>
        <p:spPr>
          <a:xfrm>
            <a:off x="0" y="1847850"/>
            <a:ext cx="13049250" cy="5505450"/>
          </a:xfrm>
          <a:prstGeom prst="rect">
            <a:avLst/>
          </a:prstGeom>
        </p:spPr>
      </p:pic>
      <p:sp>
        <p:nvSpPr>
          <p:cNvPr id="3" name="Title 1"/>
          <p:cNvSpPr/>
          <p:nvPr/>
        </p:nvSpPr>
        <p:spPr>
          <a:xfrm>
            <a:off x="3712369" y="285750"/>
            <a:ext cx="5586413" cy="1146480"/>
          </a:xfrm>
          <a:prstGeom prst="rect">
            <a:avLst/>
          </a:prstGeom>
        </p:spPr>
        <p:txBody>
          <a:bodyPr spcFirstLastPara="0" lIns="0" tIns="0" rIns="0" bIns="0" anchor="t"/>
          <a:lstStyle/>
          <a:p>
            <a:pPr algn="ctr" hangingPunct="0">
              <a:lnSpc>
                <a:spcPct val="100000"/>
              </a:lnSpc>
            </a:pPr>
            <a:r>
              <a:rPr sz="3752" b="1" i="1">
                <a:solidFill>
                  <a:srgbClr val="F38330"/>
                </a:solidFill>
                <a:latin typeface="Roboto"/>
                <a:ea typeface="+mn-ea"/>
                <a:cs typeface="Roboto"/>
              </a:rPr>
              <a:t>Roadblocks in Retirement</a:t>
            </a:r>
          </a:p>
          <a:p>
            <a:pPr algn="ctr" hangingPunct="0">
              <a:lnSpc>
                <a:spcPct val="100000"/>
              </a:lnSpc>
            </a:pPr>
            <a:r>
              <a:rPr sz="3752" b="1" i="1">
                <a:solidFill>
                  <a:srgbClr val="F38330"/>
                </a:solidFill>
                <a:latin typeface="Roboto"/>
                <a:ea typeface="+mn-ea"/>
                <a:cs typeface="Roboto"/>
              </a:rPr>
              <a:t>(‘Retirement Landmines’)</a:t>
            </a:r>
          </a:p>
        </p:txBody>
      </p:sp>
      <p:sp>
        <p:nvSpPr>
          <p:cNvPr id="4" name="Content Placeholder 3"/>
          <p:cNvSpPr/>
          <p:nvPr/>
        </p:nvSpPr>
        <p:spPr>
          <a:xfrm>
            <a:off x="904875" y="1714500"/>
            <a:ext cx="9721019" cy="1075195"/>
          </a:xfrm>
          <a:prstGeom prst="rect">
            <a:avLst/>
          </a:prstGeom>
        </p:spPr>
        <p:txBody>
          <a:bodyPr spcFirstLastPara="0" lIns="0" tIns="0" rIns="0" bIns="0" anchor="t"/>
          <a:lstStyle/>
          <a:p>
            <a:pPr algn="l" hangingPunct="0">
              <a:lnSpc>
                <a:spcPct val="100000"/>
              </a:lnSpc>
            </a:pPr>
            <a:r>
              <a:rPr sz="2463" b="1" dirty="0">
                <a:solidFill>
                  <a:srgbClr val="FFFFFF"/>
                </a:solidFill>
                <a:latin typeface="Roboto"/>
                <a:ea typeface="+mn-ea"/>
                <a:cs typeface="Roboto"/>
              </a:rPr>
              <a:t> </a:t>
            </a:r>
          </a:p>
          <a:p>
            <a:pPr marL="342900" indent="-342900" algn="l" hangingPunct="0">
              <a:lnSpc>
                <a:spcPct val="100000"/>
              </a:lnSpc>
              <a:buClr>
                <a:srgbClr val="FFFFFF"/>
              </a:buClr>
              <a:buFont typeface="Arial" panose="020B0604020202020204" pitchFamily="34" charset="0"/>
              <a:buChar char="•"/>
            </a:pPr>
            <a:r>
              <a:rPr sz="2463" b="1" dirty="0">
                <a:solidFill>
                  <a:srgbClr val="FFFFFF"/>
                </a:solidFill>
                <a:latin typeface="Roboto"/>
                <a:ea typeface="+mn-ea"/>
                <a:cs typeface="Roboto"/>
              </a:rPr>
              <a:t>Longevity Risk (‘Outliving Your Money’)</a:t>
            </a:r>
          </a:p>
          <a:p>
            <a:pPr algn="l" hangingPunct="0">
              <a:lnSpc>
                <a:spcPct val="100000"/>
              </a:lnSpc>
            </a:pPr>
            <a:endParaRPr sz="2463" b="1" dirty="0">
              <a:solidFill>
                <a:srgbClr val="FFFFFF"/>
              </a:solidFill>
              <a:latin typeface="Roboto"/>
              <a:ea typeface="+mn-ea"/>
              <a:cs typeface="Roboto"/>
            </a:endParaRPr>
          </a:p>
        </p:txBody>
      </p:sp>
      <p:sp>
        <p:nvSpPr>
          <p:cNvPr id="5" name="Rectangle 4"/>
          <p:cNvSpPr/>
          <p:nvPr/>
        </p:nvSpPr>
        <p:spPr>
          <a:xfrm>
            <a:off x="2843212" y="6878224"/>
            <a:ext cx="7324725" cy="323850"/>
          </a:xfrm>
          <a:prstGeom prst="rect">
            <a:avLst/>
          </a:prstGeom>
        </p:spPr>
        <p:txBody>
          <a:bodyPr spcFirstLastPara="0" lIns="95250" tIns="95250" rIns="95250" bIns="0" anchor="t"/>
          <a:lstStyle/>
          <a:p>
            <a:pPr algn="l" hangingPunct="0">
              <a:lnSpc>
                <a:spcPct val="100000"/>
              </a:lnSpc>
            </a:pPr>
            <a:r>
              <a:rPr sz="900" dirty="0">
                <a:solidFill>
                  <a:srgbClr val="FFFFFF"/>
                </a:solidFill>
                <a:latin typeface="Roboto"/>
                <a:ea typeface="+mn-ea"/>
                <a:cs typeface="Roboto"/>
              </a:rPr>
              <a:t>It is not our position to offer tax advice. Please consult with your own Accountant prior to making any decisions regarding your own situation.</a:t>
            </a:r>
          </a:p>
        </p:txBody>
      </p:sp>
      <p:pic>
        <p:nvPicPr>
          <p:cNvPr id="7" name="Picture 6" descr="A black and white logo&#10;&#10;Description automatically generated">
            <a:extLst>
              <a:ext uri="{FF2B5EF4-FFF2-40B4-BE49-F238E27FC236}">
                <a16:creationId xmlns:a16="http://schemas.microsoft.com/office/drawing/2014/main" id="{A509751C-D788-9C07-3BC0-550CC720F4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7937" y="257175"/>
            <a:ext cx="2601176" cy="760031"/>
          </a:xfrm>
          <a:prstGeom prst="rect">
            <a:avLst/>
          </a:prstGeom>
        </p:spPr>
      </p:pic>
      <p:sp>
        <p:nvSpPr>
          <p:cNvPr id="6" name="Content Placeholder 3">
            <a:extLst>
              <a:ext uri="{FF2B5EF4-FFF2-40B4-BE49-F238E27FC236}">
                <a16:creationId xmlns:a16="http://schemas.microsoft.com/office/drawing/2014/main" id="{98EF1D03-A059-B4E2-6808-EC6A6011CC1B}"/>
              </a:ext>
            </a:extLst>
          </p:cNvPr>
          <p:cNvSpPr/>
          <p:nvPr/>
        </p:nvSpPr>
        <p:spPr>
          <a:xfrm>
            <a:off x="904870" y="2425897"/>
            <a:ext cx="9721019" cy="1075195"/>
          </a:xfrm>
          <a:prstGeom prst="rect">
            <a:avLst/>
          </a:prstGeom>
        </p:spPr>
        <p:txBody>
          <a:bodyPr spcFirstLastPara="0" lIns="0" tIns="0" rIns="0" bIns="0" anchor="t"/>
          <a:lstStyle/>
          <a:p>
            <a:pPr algn="l" hangingPunct="0">
              <a:lnSpc>
                <a:spcPct val="100000"/>
              </a:lnSpc>
            </a:pPr>
            <a:r>
              <a:rPr sz="2463" b="1" dirty="0">
                <a:solidFill>
                  <a:srgbClr val="FFFFFF"/>
                </a:solidFill>
                <a:latin typeface="Roboto"/>
                <a:ea typeface="+mn-ea"/>
                <a:cs typeface="Roboto"/>
              </a:rPr>
              <a:t> </a:t>
            </a:r>
          </a:p>
          <a:p>
            <a:pPr marL="342900" indent="-342900" algn="l" hangingPunct="0">
              <a:lnSpc>
                <a:spcPct val="100000"/>
              </a:lnSpc>
              <a:spcAft>
                <a:spcPts val="600"/>
              </a:spcAft>
              <a:buClr>
                <a:srgbClr val="FFFFFF"/>
              </a:buClr>
              <a:buFont typeface="Arial" panose="020B0604020202020204" pitchFamily="34" charset="0"/>
              <a:buChar char="•"/>
            </a:pPr>
            <a:r>
              <a:rPr lang="en-US" sz="2463" b="1" dirty="0">
                <a:solidFill>
                  <a:srgbClr val="FFFFFF"/>
                </a:solidFill>
                <a:latin typeface="Roboto"/>
                <a:ea typeface="+mn-ea"/>
                <a:cs typeface="Roboto"/>
              </a:rPr>
              <a:t>Health Risk (‘Long Term Care, Critical Illness, Critical Injury’)</a:t>
            </a:r>
          </a:p>
          <a:p>
            <a:pPr algn="l" hangingPunct="0">
              <a:lnSpc>
                <a:spcPct val="100000"/>
              </a:lnSpc>
              <a:spcAft>
                <a:spcPts val="600"/>
              </a:spcAft>
            </a:pPr>
            <a:endParaRPr lang="en-US" sz="2463" b="1" dirty="0">
              <a:solidFill>
                <a:srgbClr val="FFFFFF"/>
              </a:solidFill>
              <a:latin typeface="Roboto"/>
              <a:ea typeface="+mn-ea"/>
              <a:cs typeface="Roboto"/>
            </a:endParaRPr>
          </a:p>
          <a:p>
            <a:pPr algn="l" hangingPunct="0">
              <a:lnSpc>
                <a:spcPct val="100000"/>
              </a:lnSpc>
            </a:pPr>
            <a:endParaRPr sz="2463" b="1" dirty="0">
              <a:solidFill>
                <a:srgbClr val="FFFFFF"/>
              </a:solidFill>
              <a:latin typeface="Roboto"/>
              <a:ea typeface="+mn-ea"/>
              <a:cs typeface="Roboto"/>
            </a:endParaRPr>
          </a:p>
        </p:txBody>
      </p:sp>
      <p:sp>
        <p:nvSpPr>
          <p:cNvPr id="8" name="Content Placeholder 3">
            <a:extLst>
              <a:ext uri="{FF2B5EF4-FFF2-40B4-BE49-F238E27FC236}">
                <a16:creationId xmlns:a16="http://schemas.microsoft.com/office/drawing/2014/main" id="{E4E14CE2-B16C-60C1-5F0F-CF71B964FEFF}"/>
              </a:ext>
            </a:extLst>
          </p:cNvPr>
          <p:cNvSpPr/>
          <p:nvPr/>
        </p:nvSpPr>
        <p:spPr>
          <a:xfrm>
            <a:off x="904870" y="3137293"/>
            <a:ext cx="11540269" cy="1075195"/>
          </a:xfrm>
          <a:prstGeom prst="rect">
            <a:avLst/>
          </a:prstGeom>
        </p:spPr>
        <p:txBody>
          <a:bodyPr spcFirstLastPara="0" lIns="0" tIns="0" rIns="0" bIns="0" anchor="t"/>
          <a:lstStyle/>
          <a:p>
            <a:pPr algn="l" hangingPunct="0">
              <a:lnSpc>
                <a:spcPct val="100000"/>
              </a:lnSpc>
            </a:pPr>
            <a:r>
              <a:rPr sz="2463" b="1" dirty="0">
                <a:solidFill>
                  <a:srgbClr val="FFFFFF"/>
                </a:solidFill>
                <a:latin typeface="Roboto"/>
                <a:ea typeface="+mn-ea"/>
                <a:cs typeface="Roboto"/>
              </a:rPr>
              <a:t> </a:t>
            </a:r>
          </a:p>
          <a:p>
            <a:pPr marL="342900" indent="-342900" algn="l" hangingPunct="0">
              <a:lnSpc>
                <a:spcPct val="100000"/>
              </a:lnSpc>
              <a:spcAft>
                <a:spcPts val="600"/>
              </a:spcAft>
              <a:buClr>
                <a:srgbClr val="FFFFFF"/>
              </a:buClr>
              <a:buFont typeface="Arial" panose="020B0604020202020204" pitchFamily="34" charset="0"/>
              <a:buChar char="•"/>
            </a:pPr>
            <a:r>
              <a:rPr lang="en-US" sz="2463" b="1" dirty="0">
                <a:solidFill>
                  <a:srgbClr val="FFFFFF"/>
                </a:solidFill>
                <a:latin typeface="Roboto"/>
                <a:ea typeface="+mn-ea"/>
                <a:cs typeface="Roboto"/>
              </a:rPr>
              <a:t>Mortality Risk (‘a Death that Affects Your Income, i.e. Social Security)</a:t>
            </a:r>
          </a:p>
          <a:p>
            <a:pPr algn="l" hangingPunct="0">
              <a:lnSpc>
                <a:spcPct val="100000"/>
              </a:lnSpc>
            </a:pPr>
            <a:endParaRPr sz="2463" b="1" dirty="0">
              <a:solidFill>
                <a:srgbClr val="FFFFFF"/>
              </a:solidFill>
              <a:latin typeface="Roboto"/>
              <a:ea typeface="+mn-ea"/>
              <a:cs typeface="Roboto"/>
            </a:endParaRPr>
          </a:p>
        </p:txBody>
      </p:sp>
      <p:sp>
        <p:nvSpPr>
          <p:cNvPr id="9" name="Content Placeholder 3">
            <a:extLst>
              <a:ext uri="{FF2B5EF4-FFF2-40B4-BE49-F238E27FC236}">
                <a16:creationId xmlns:a16="http://schemas.microsoft.com/office/drawing/2014/main" id="{EBCD4CC2-265B-D1C4-5304-B2F1E92902F4}"/>
              </a:ext>
            </a:extLst>
          </p:cNvPr>
          <p:cNvSpPr/>
          <p:nvPr/>
        </p:nvSpPr>
        <p:spPr>
          <a:xfrm>
            <a:off x="904870" y="3777790"/>
            <a:ext cx="9721019" cy="1075195"/>
          </a:xfrm>
          <a:prstGeom prst="rect">
            <a:avLst/>
          </a:prstGeom>
        </p:spPr>
        <p:txBody>
          <a:bodyPr spcFirstLastPara="0" lIns="0" tIns="0" rIns="0" bIns="0" anchor="t"/>
          <a:lstStyle/>
          <a:p>
            <a:pPr algn="l" hangingPunct="0">
              <a:lnSpc>
                <a:spcPct val="100000"/>
              </a:lnSpc>
            </a:pPr>
            <a:r>
              <a:rPr sz="2463" b="1" dirty="0">
                <a:solidFill>
                  <a:srgbClr val="FFFFFF"/>
                </a:solidFill>
                <a:latin typeface="Roboto"/>
                <a:ea typeface="+mn-ea"/>
                <a:cs typeface="Roboto"/>
              </a:rPr>
              <a:t> </a:t>
            </a:r>
          </a:p>
          <a:p>
            <a:pPr marL="342900" indent="-342900" algn="l" hangingPunct="0">
              <a:lnSpc>
                <a:spcPct val="100000"/>
              </a:lnSpc>
              <a:spcAft>
                <a:spcPts val="600"/>
              </a:spcAft>
              <a:buClr>
                <a:srgbClr val="FFFFFF"/>
              </a:buClr>
              <a:buFont typeface="Arial" panose="020B0604020202020204" pitchFamily="34" charset="0"/>
              <a:buChar char="•"/>
            </a:pPr>
            <a:r>
              <a:rPr lang="en-US" sz="2463" b="1" dirty="0">
                <a:solidFill>
                  <a:srgbClr val="FFFFFF"/>
                </a:solidFill>
                <a:latin typeface="Roboto"/>
                <a:ea typeface="+mn-ea"/>
                <a:cs typeface="Roboto"/>
              </a:rPr>
              <a:t>Inflation Risk</a:t>
            </a:r>
          </a:p>
          <a:p>
            <a:pPr algn="l" hangingPunct="0">
              <a:lnSpc>
                <a:spcPct val="100000"/>
              </a:lnSpc>
            </a:pPr>
            <a:endParaRPr sz="2463" b="1" dirty="0">
              <a:solidFill>
                <a:srgbClr val="FFFFFF"/>
              </a:solidFill>
              <a:latin typeface="Roboto"/>
              <a:ea typeface="+mn-ea"/>
              <a:cs typeface="Roboto"/>
            </a:endParaRPr>
          </a:p>
        </p:txBody>
      </p:sp>
      <p:sp>
        <p:nvSpPr>
          <p:cNvPr id="10" name="Content Placeholder 3">
            <a:extLst>
              <a:ext uri="{FF2B5EF4-FFF2-40B4-BE49-F238E27FC236}">
                <a16:creationId xmlns:a16="http://schemas.microsoft.com/office/drawing/2014/main" id="{DF0FF95F-EF01-AA3B-D307-EB7650EF7352}"/>
              </a:ext>
            </a:extLst>
          </p:cNvPr>
          <p:cNvSpPr/>
          <p:nvPr/>
        </p:nvSpPr>
        <p:spPr>
          <a:xfrm>
            <a:off x="904871" y="4581168"/>
            <a:ext cx="9721019" cy="1075195"/>
          </a:xfrm>
          <a:prstGeom prst="rect">
            <a:avLst/>
          </a:prstGeom>
        </p:spPr>
        <p:txBody>
          <a:bodyPr spcFirstLastPara="0" lIns="0" tIns="0" rIns="0" bIns="0" anchor="t"/>
          <a:lstStyle/>
          <a:p>
            <a:pPr algn="l" hangingPunct="0">
              <a:lnSpc>
                <a:spcPct val="100000"/>
              </a:lnSpc>
            </a:pPr>
            <a:r>
              <a:rPr sz="2463" b="1" dirty="0">
                <a:solidFill>
                  <a:srgbClr val="FFFFFF"/>
                </a:solidFill>
                <a:latin typeface="Roboto"/>
                <a:ea typeface="+mn-ea"/>
                <a:cs typeface="Roboto"/>
              </a:rPr>
              <a:t> </a:t>
            </a:r>
          </a:p>
          <a:p>
            <a:pPr marL="342900" indent="-342900" algn="l" hangingPunct="0">
              <a:lnSpc>
                <a:spcPct val="100000"/>
              </a:lnSpc>
              <a:spcAft>
                <a:spcPts val="600"/>
              </a:spcAft>
              <a:buClr>
                <a:srgbClr val="FFFFFF"/>
              </a:buClr>
              <a:buFont typeface="Arial" panose="020B0604020202020204" pitchFamily="34" charset="0"/>
              <a:buChar char="•"/>
            </a:pPr>
            <a:r>
              <a:rPr lang="en-US" sz="2463" b="1" dirty="0">
                <a:solidFill>
                  <a:srgbClr val="FFFFFF"/>
                </a:solidFill>
                <a:latin typeface="Roboto"/>
                <a:ea typeface="+mn-ea"/>
                <a:cs typeface="Roboto"/>
              </a:rPr>
              <a:t>Tax Risk (Income Tax from Pre-Tax Vehicles)</a:t>
            </a:r>
          </a:p>
          <a:p>
            <a:pPr algn="l" hangingPunct="0">
              <a:lnSpc>
                <a:spcPct val="100000"/>
              </a:lnSpc>
            </a:pPr>
            <a:endParaRPr sz="2463" b="1" dirty="0">
              <a:solidFill>
                <a:srgbClr val="FFFFFF"/>
              </a:solidFill>
              <a:latin typeface="Roboto"/>
              <a:ea typeface="+mn-ea"/>
              <a:cs typeface="Roboto"/>
            </a:endParaRPr>
          </a:p>
        </p:txBody>
      </p:sp>
      <p:sp>
        <p:nvSpPr>
          <p:cNvPr id="11" name="Content Placeholder 3">
            <a:extLst>
              <a:ext uri="{FF2B5EF4-FFF2-40B4-BE49-F238E27FC236}">
                <a16:creationId xmlns:a16="http://schemas.microsoft.com/office/drawing/2014/main" id="{410051AF-56FA-DCB3-078F-052026CF29D1}"/>
              </a:ext>
            </a:extLst>
          </p:cNvPr>
          <p:cNvSpPr/>
          <p:nvPr/>
        </p:nvSpPr>
        <p:spPr>
          <a:xfrm>
            <a:off x="904872" y="5328007"/>
            <a:ext cx="9721019" cy="1075195"/>
          </a:xfrm>
          <a:prstGeom prst="rect">
            <a:avLst/>
          </a:prstGeom>
        </p:spPr>
        <p:txBody>
          <a:bodyPr spcFirstLastPara="0" lIns="0" tIns="0" rIns="0" bIns="0" anchor="t"/>
          <a:lstStyle/>
          <a:p>
            <a:pPr algn="l" hangingPunct="0">
              <a:lnSpc>
                <a:spcPct val="100000"/>
              </a:lnSpc>
            </a:pPr>
            <a:r>
              <a:rPr sz="2463" b="1" dirty="0">
                <a:solidFill>
                  <a:srgbClr val="FFFFFF"/>
                </a:solidFill>
                <a:latin typeface="Roboto"/>
                <a:ea typeface="+mn-ea"/>
                <a:cs typeface="Roboto"/>
              </a:rPr>
              <a:t> </a:t>
            </a:r>
          </a:p>
          <a:p>
            <a:pPr marL="342900" indent="-342900" algn="l" hangingPunct="0">
              <a:lnSpc>
                <a:spcPct val="100000"/>
              </a:lnSpc>
              <a:spcAft>
                <a:spcPts val="600"/>
              </a:spcAft>
              <a:buClr>
                <a:srgbClr val="FFFFFF"/>
              </a:buClr>
              <a:buFont typeface="Arial" panose="020B0604020202020204" pitchFamily="34" charset="0"/>
              <a:buChar char="•"/>
            </a:pPr>
            <a:r>
              <a:rPr lang="en-US" sz="2463" b="1" dirty="0">
                <a:solidFill>
                  <a:srgbClr val="FFFFFF"/>
                </a:solidFill>
                <a:latin typeface="Roboto"/>
                <a:ea typeface="+mn-ea"/>
                <a:cs typeface="Roboto"/>
              </a:rPr>
              <a:t>Market Risk (Sequence Risk ~Example on Next Page~)</a:t>
            </a:r>
          </a:p>
          <a:p>
            <a:pPr algn="l" hangingPunct="0">
              <a:lnSpc>
                <a:spcPct val="100000"/>
              </a:lnSpc>
            </a:pPr>
            <a:endParaRPr sz="2463" b="1" dirty="0">
              <a:solidFill>
                <a:srgbClr val="FFFFFF"/>
              </a:solidFill>
              <a:latin typeface="Roboto"/>
              <a:ea typeface="+mn-ea"/>
              <a:cs typeface="Roboto"/>
            </a:endParaRPr>
          </a:p>
        </p:txBody>
      </p:sp>
    </p:spTree>
    <p:extLst>
      <p:ext uri="{BB962C8B-B14F-4D97-AF65-F5344CB8AC3E}">
        <p14:creationId xmlns:p14="http://schemas.microsoft.com/office/powerpoint/2010/main" val="393002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80">
                                          <p:stCondLst>
                                            <p:cond delay="0"/>
                                          </p:stCondLst>
                                        </p:cTn>
                                        <p:tgtEl>
                                          <p:spTgt spid="8"/>
                                        </p:tgtEl>
                                      </p:cBhvr>
                                    </p:animEffect>
                                    <p:anim calcmode="lin" valueType="num">
                                      <p:cBhvr>
                                        <p:cTn id="4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9" dur="26">
                                          <p:stCondLst>
                                            <p:cond delay="650"/>
                                          </p:stCondLst>
                                        </p:cTn>
                                        <p:tgtEl>
                                          <p:spTgt spid="8"/>
                                        </p:tgtEl>
                                      </p:cBhvr>
                                      <p:to x="100000" y="60000"/>
                                    </p:animScale>
                                    <p:animScale>
                                      <p:cBhvr>
                                        <p:cTn id="50" dur="166" decel="50000">
                                          <p:stCondLst>
                                            <p:cond delay="676"/>
                                          </p:stCondLst>
                                        </p:cTn>
                                        <p:tgtEl>
                                          <p:spTgt spid="8"/>
                                        </p:tgtEl>
                                      </p:cBhvr>
                                      <p:to x="100000" y="100000"/>
                                    </p:animScale>
                                    <p:animScale>
                                      <p:cBhvr>
                                        <p:cTn id="51" dur="26">
                                          <p:stCondLst>
                                            <p:cond delay="1312"/>
                                          </p:stCondLst>
                                        </p:cTn>
                                        <p:tgtEl>
                                          <p:spTgt spid="8"/>
                                        </p:tgtEl>
                                      </p:cBhvr>
                                      <p:to x="100000" y="80000"/>
                                    </p:animScale>
                                    <p:animScale>
                                      <p:cBhvr>
                                        <p:cTn id="52" dur="166" decel="50000">
                                          <p:stCondLst>
                                            <p:cond delay="1338"/>
                                          </p:stCondLst>
                                        </p:cTn>
                                        <p:tgtEl>
                                          <p:spTgt spid="8"/>
                                        </p:tgtEl>
                                      </p:cBhvr>
                                      <p:to x="100000" y="100000"/>
                                    </p:animScale>
                                    <p:animScale>
                                      <p:cBhvr>
                                        <p:cTn id="53" dur="26">
                                          <p:stCondLst>
                                            <p:cond delay="1642"/>
                                          </p:stCondLst>
                                        </p:cTn>
                                        <p:tgtEl>
                                          <p:spTgt spid="8"/>
                                        </p:tgtEl>
                                      </p:cBhvr>
                                      <p:to x="100000" y="90000"/>
                                    </p:animScale>
                                    <p:animScale>
                                      <p:cBhvr>
                                        <p:cTn id="54" dur="166" decel="50000">
                                          <p:stCondLst>
                                            <p:cond delay="1668"/>
                                          </p:stCondLst>
                                        </p:cTn>
                                        <p:tgtEl>
                                          <p:spTgt spid="8"/>
                                        </p:tgtEl>
                                      </p:cBhvr>
                                      <p:to x="100000" y="100000"/>
                                    </p:animScale>
                                    <p:animScale>
                                      <p:cBhvr>
                                        <p:cTn id="55" dur="26">
                                          <p:stCondLst>
                                            <p:cond delay="1808"/>
                                          </p:stCondLst>
                                        </p:cTn>
                                        <p:tgtEl>
                                          <p:spTgt spid="8"/>
                                        </p:tgtEl>
                                      </p:cBhvr>
                                      <p:to x="100000" y="95000"/>
                                    </p:animScale>
                                    <p:animScale>
                                      <p:cBhvr>
                                        <p:cTn id="56" dur="166" decel="50000">
                                          <p:stCondLst>
                                            <p:cond delay="1834"/>
                                          </p:stCondLst>
                                        </p:cTn>
                                        <p:tgtEl>
                                          <p:spTgt spid="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down)">
                                      <p:cBhvr>
                                        <p:cTn id="61" dur="580">
                                          <p:stCondLst>
                                            <p:cond delay="0"/>
                                          </p:stCondLst>
                                        </p:cTn>
                                        <p:tgtEl>
                                          <p:spTgt spid="9"/>
                                        </p:tgtEl>
                                      </p:cBhvr>
                                    </p:animEffect>
                                    <p:anim calcmode="lin" valueType="num">
                                      <p:cBhvr>
                                        <p:cTn id="6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7" dur="26">
                                          <p:stCondLst>
                                            <p:cond delay="650"/>
                                          </p:stCondLst>
                                        </p:cTn>
                                        <p:tgtEl>
                                          <p:spTgt spid="9"/>
                                        </p:tgtEl>
                                      </p:cBhvr>
                                      <p:to x="100000" y="60000"/>
                                    </p:animScale>
                                    <p:animScale>
                                      <p:cBhvr>
                                        <p:cTn id="68" dur="166" decel="50000">
                                          <p:stCondLst>
                                            <p:cond delay="676"/>
                                          </p:stCondLst>
                                        </p:cTn>
                                        <p:tgtEl>
                                          <p:spTgt spid="9"/>
                                        </p:tgtEl>
                                      </p:cBhvr>
                                      <p:to x="100000" y="100000"/>
                                    </p:animScale>
                                    <p:animScale>
                                      <p:cBhvr>
                                        <p:cTn id="69" dur="26">
                                          <p:stCondLst>
                                            <p:cond delay="1312"/>
                                          </p:stCondLst>
                                        </p:cTn>
                                        <p:tgtEl>
                                          <p:spTgt spid="9"/>
                                        </p:tgtEl>
                                      </p:cBhvr>
                                      <p:to x="100000" y="80000"/>
                                    </p:animScale>
                                    <p:animScale>
                                      <p:cBhvr>
                                        <p:cTn id="70" dur="166" decel="50000">
                                          <p:stCondLst>
                                            <p:cond delay="1338"/>
                                          </p:stCondLst>
                                        </p:cTn>
                                        <p:tgtEl>
                                          <p:spTgt spid="9"/>
                                        </p:tgtEl>
                                      </p:cBhvr>
                                      <p:to x="100000" y="100000"/>
                                    </p:animScale>
                                    <p:animScale>
                                      <p:cBhvr>
                                        <p:cTn id="71" dur="26">
                                          <p:stCondLst>
                                            <p:cond delay="1642"/>
                                          </p:stCondLst>
                                        </p:cTn>
                                        <p:tgtEl>
                                          <p:spTgt spid="9"/>
                                        </p:tgtEl>
                                      </p:cBhvr>
                                      <p:to x="100000" y="90000"/>
                                    </p:animScale>
                                    <p:animScale>
                                      <p:cBhvr>
                                        <p:cTn id="72" dur="166" decel="50000">
                                          <p:stCondLst>
                                            <p:cond delay="1668"/>
                                          </p:stCondLst>
                                        </p:cTn>
                                        <p:tgtEl>
                                          <p:spTgt spid="9"/>
                                        </p:tgtEl>
                                      </p:cBhvr>
                                      <p:to x="100000" y="100000"/>
                                    </p:animScale>
                                    <p:animScale>
                                      <p:cBhvr>
                                        <p:cTn id="73" dur="26">
                                          <p:stCondLst>
                                            <p:cond delay="1808"/>
                                          </p:stCondLst>
                                        </p:cTn>
                                        <p:tgtEl>
                                          <p:spTgt spid="9"/>
                                        </p:tgtEl>
                                      </p:cBhvr>
                                      <p:to x="100000" y="95000"/>
                                    </p:animScale>
                                    <p:animScale>
                                      <p:cBhvr>
                                        <p:cTn id="74" dur="166" decel="50000">
                                          <p:stCondLst>
                                            <p:cond delay="1834"/>
                                          </p:stCondLst>
                                        </p:cTn>
                                        <p:tgtEl>
                                          <p:spTgt spid="9"/>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wipe(down)">
                                      <p:cBhvr>
                                        <p:cTn id="79" dur="580">
                                          <p:stCondLst>
                                            <p:cond delay="0"/>
                                          </p:stCondLst>
                                        </p:cTn>
                                        <p:tgtEl>
                                          <p:spTgt spid="10"/>
                                        </p:tgtEl>
                                      </p:cBhvr>
                                    </p:animEffect>
                                    <p:anim calcmode="lin" valueType="num">
                                      <p:cBhvr>
                                        <p:cTn id="8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85" dur="26">
                                          <p:stCondLst>
                                            <p:cond delay="650"/>
                                          </p:stCondLst>
                                        </p:cTn>
                                        <p:tgtEl>
                                          <p:spTgt spid="10"/>
                                        </p:tgtEl>
                                      </p:cBhvr>
                                      <p:to x="100000" y="60000"/>
                                    </p:animScale>
                                    <p:animScale>
                                      <p:cBhvr>
                                        <p:cTn id="86" dur="166" decel="50000">
                                          <p:stCondLst>
                                            <p:cond delay="676"/>
                                          </p:stCondLst>
                                        </p:cTn>
                                        <p:tgtEl>
                                          <p:spTgt spid="10"/>
                                        </p:tgtEl>
                                      </p:cBhvr>
                                      <p:to x="100000" y="100000"/>
                                    </p:animScale>
                                    <p:animScale>
                                      <p:cBhvr>
                                        <p:cTn id="87" dur="26">
                                          <p:stCondLst>
                                            <p:cond delay="1312"/>
                                          </p:stCondLst>
                                        </p:cTn>
                                        <p:tgtEl>
                                          <p:spTgt spid="10"/>
                                        </p:tgtEl>
                                      </p:cBhvr>
                                      <p:to x="100000" y="80000"/>
                                    </p:animScale>
                                    <p:animScale>
                                      <p:cBhvr>
                                        <p:cTn id="88" dur="166" decel="50000">
                                          <p:stCondLst>
                                            <p:cond delay="1338"/>
                                          </p:stCondLst>
                                        </p:cTn>
                                        <p:tgtEl>
                                          <p:spTgt spid="10"/>
                                        </p:tgtEl>
                                      </p:cBhvr>
                                      <p:to x="100000" y="100000"/>
                                    </p:animScale>
                                    <p:animScale>
                                      <p:cBhvr>
                                        <p:cTn id="89" dur="26">
                                          <p:stCondLst>
                                            <p:cond delay="1642"/>
                                          </p:stCondLst>
                                        </p:cTn>
                                        <p:tgtEl>
                                          <p:spTgt spid="10"/>
                                        </p:tgtEl>
                                      </p:cBhvr>
                                      <p:to x="100000" y="90000"/>
                                    </p:animScale>
                                    <p:animScale>
                                      <p:cBhvr>
                                        <p:cTn id="90" dur="166" decel="50000">
                                          <p:stCondLst>
                                            <p:cond delay="1668"/>
                                          </p:stCondLst>
                                        </p:cTn>
                                        <p:tgtEl>
                                          <p:spTgt spid="10"/>
                                        </p:tgtEl>
                                      </p:cBhvr>
                                      <p:to x="100000" y="100000"/>
                                    </p:animScale>
                                    <p:animScale>
                                      <p:cBhvr>
                                        <p:cTn id="91" dur="26">
                                          <p:stCondLst>
                                            <p:cond delay="1808"/>
                                          </p:stCondLst>
                                        </p:cTn>
                                        <p:tgtEl>
                                          <p:spTgt spid="10"/>
                                        </p:tgtEl>
                                      </p:cBhvr>
                                      <p:to x="100000" y="95000"/>
                                    </p:animScale>
                                    <p:animScale>
                                      <p:cBhvr>
                                        <p:cTn id="92" dur="166" decel="50000">
                                          <p:stCondLst>
                                            <p:cond delay="1834"/>
                                          </p:stCondLst>
                                        </p:cTn>
                                        <p:tgtEl>
                                          <p:spTgt spid="10"/>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wipe(down)">
                                      <p:cBhvr>
                                        <p:cTn id="97" dur="580">
                                          <p:stCondLst>
                                            <p:cond delay="0"/>
                                          </p:stCondLst>
                                        </p:cTn>
                                        <p:tgtEl>
                                          <p:spTgt spid="11"/>
                                        </p:tgtEl>
                                      </p:cBhvr>
                                    </p:animEffect>
                                    <p:anim calcmode="lin" valueType="num">
                                      <p:cBhvr>
                                        <p:cTn id="9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03" dur="26">
                                          <p:stCondLst>
                                            <p:cond delay="650"/>
                                          </p:stCondLst>
                                        </p:cTn>
                                        <p:tgtEl>
                                          <p:spTgt spid="11"/>
                                        </p:tgtEl>
                                      </p:cBhvr>
                                      <p:to x="100000" y="60000"/>
                                    </p:animScale>
                                    <p:animScale>
                                      <p:cBhvr>
                                        <p:cTn id="104" dur="166" decel="50000">
                                          <p:stCondLst>
                                            <p:cond delay="676"/>
                                          </p:stCondLst>
                                        </p:cTn>
                                        <p:tgtEl>
                                          <p:spTgt spid="11"/>
                                        </p:tgtEl>
                                      </p:cBhvr>
                                      <p:to x="100000" y="100000"/>
                                    </p:animScale>
                                    <p:animScale>
                                      <p:cBhvr>
                                        <p:cTn id="105" dur="26">
                                          <p:stCondLst>
                                            <p:cond delay="1312"/>
                                          </p:stCondLst>
                                        </p:cTn>
                                        <p:tgtEl>
                                          <p:spTgt spid="11"/>
                                        </p:tgtEl>
                                      </p:cBhvr>
                                      <p:to x="100000" y="80000"/>
                                    </p:animScale>
                                    <p:animScale>
                                      <p:cBhvr>
                                        <p:cTn id="106" dur="166" decel="50000">
                                          <p:stCondLst>
                                            <p:cond delay="1338"/>
                                          </p:stCondLst>
                                        </p:cTn>
                                        <p:tgtEl>
                                          <p:spTgt spid="11"/>
                                        </p:tgtEl>
                                      </p:cBhvr>
                                      <p:to x="100000" y="100000"/>
                                    </p:animScale>
                                    <p:animScale>
                                      <p:cBhvr>
                                        <p:cTn id="107" dur="26">
                                          <p:stCondLst>
                                            <p:cond delay="1642"/>
                                          </p:stCondLst>
                                        </p:cTn>
                                        <p:tgtEl>
                                          <p:spTgt spid="11"/>
                                        </p:tgtEl>
                                      </p:cBhvr>
                                      <p:to x="100000" y="90000"/>
                                    </p:animScale>
                                    <p:animScale>
                                      <p:cBhvr>
                                        <p:cTn id="108" dur="166" decel="50000">
                                          <p:stCondLst>
                                            <p:cond delay="1668"/>
                                          </p:stCondLst>
                                        </p:cTn>
                                        <p:tgtEl>
                                          <p:spTgt spid="11"/>
                                        </p:tgtEl>
                                      </p:cBhvr>
                                      <p:to x="100000" y="100000"/>
                                    </p:animScale>
                                    <p:animScale>
                                      <p:cBhvr>
                                        <p:cTn id="109" dur="26">
                                          <p:stCondLst>
                                            <p:cond delay="1808"/>
                                          </p:stCondLst>
                                        </p:cTn>
                                        <p:tgtEl>
                                          <p:spTgt spid="11"/>
                                        </p:tgtEl>
                                      </p:cBhvr>
                                      <p:to x="100000" y="95000"/>
                                    </p:animScale>
                                    <p:animScale>
                                      <p:cBhvr>
                                        <p:cTn id="11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Untitled"/>
        <p:cNvGrpSpPr/>
        <p:nvPr/>
      </p:nvGrpSpPr>
      <p:grpSpPr>
        <a:xfrm>
          <a:off x="0" y="0"/>
          <a:ext cx="0" cy="0"/>
          <a:chOff x="0" y="0"/>
          <a:chExt cx="0" cy="0"/>
        </a:xfrm>
      </p:grpSpPr>
      <p:pic>
        <p:nvPicPr>
          <p:cNvPr id="2" name="Shape-1"/>
          <p:cNvPicPr/>
          <p:nvPr/>
        </p:nvPicPr>
        <p:blipFill rotWithShape="1">
          <a:blip r:embed="rId3"/>
          <a:stretch>
            <a:fillRect/>
          </a:stretch>
        </p:blipFill>
        <p:spPr>
          <a:xfrm>
            <a:off x="0" y="990600"/>
            <a:ext cx="13049250" cy="6362700"/>
          </a:xfrm>
          <a:prstGeom prst="rect">
            <a:avLst/>
          </a:prstGeom>
        </p:spPr>
      </p:pic>
      <p:pic>
        <p:nvPicPr>
          <p:cNvPr id="3" name="64b1a0c90f8a90-45313828.png"/>
          <p:cNvPicPr/>
          <p:nvPr/>
        </p:nvPicPr>
        <p:blipFill rotWithShape="1">
          <a:blip r:embed="rId4"/>
          <a:stretch>
            <a:fillRect/>
          </a:stretch>
        </p:blipFill>
        <p:spPr>
          <a:xfrm>
            <a:off x="2860860" y="1247775"/>
            <a:ext cx="5270130" cy="5819775"/>
          </a:xfrm>
          <a:prstGeom prst="rect">
            <a:avLst/>
          </a:prstGeom>
        </p:spPr>
      </p:pic>
      <p:sp>
        <p:nvSpPr>
          <p:cNvPr id="4" name="Title 1"/>
          <p:cNvSpPr/>
          <p:nvPr/>
        </p:nvSpPr>
        <p:spPr>
          <a:xfrm>
            <a:off x="1704975" y="219075"/>
            <a:ext cx="7581900" cy="552450"/>
          </a:xfrm>
          <a:prstGeom prst="rect">
            <a:avLst/>
          </a:prstGeom>
        </p:spPr>
        <p:txBody>
          <a:bodyPr spcFirstLastPara="0" lIns="0" tIns="0" rIns="0" bIns="0" anchor="t"/>
          <a:lstStyle/>
          <a:p>
            <a:pPr algn="ctr" hangingPunct="0">
              <a:lnSpc>
                <a:spcPct val="100000"/>
              </a:lnSpc>
            </a:pPr>
            <a:r>
              <a:rPr sz="3600" b="1" i="1">
                <a:solidFill>
                  <a:srgbClr val="F38330"/>
                </a:solidFill>
                <a:latin typeface="Roboto"/>
                <a:ea typeface="+mn-ea"/>
                <a:cs typeface="Roboto"/>
              </a:rPr>
              <a:t>Sequence Risk No Distributions</a:t>
            </a:r>
          </a:p>
        </p:txBody>
      </p:sp>
      <p:sp>
        <p:nvSpPr>
          <p:cNvPr id="5" name="Rectangle 4"/>
          <p:cNvSpPr/>
          <p:nvPr/>
        </p:nvSpPr>
        <p:spPr>
          <a:xfrm>
            <a:off x="4021931" y="7010400"/>
            <a:ext cx="3512344" cy="352425"/>
          </a:xfrm>
          <a:prstGeom prst="rect">
            <a:avLst/>
          </a:prstGeom>
        </p:spPr>
        <p:txBody>
          <a:bodyPr spcFirstLastPara="0" lIns="95250" tIns="95250" rIns="95250" bIns="0" anchor="t"/>
          <a:lstStyle/>
          <a:p>
            <a:pPr algn="l" hangingPunct="0">
              <a:lnSpc>
                <a:spcPct val="100000"/>
              </a:lnSpc>
            </a:pPr>
            <a:r>
              <a:rPr sz="1050">
                <a:solidFill>
                  <a:srgbClr val="FFFFFF"/>
                </a:solidFill>
                <a:latin typeface="Roboto"/>
                <a:ea typeface="+mn-ea"/>
                <a:cs typeface="Roboto"/>
              </a:rPr>
              <a:t>This is a hypothetical example for illustrative purposes</a:t>
            </a:r>
          </a:p>
        </p:txBody>
      </p:sp>
      <p:pic>
        <p:nvPicPr>
          <p:cNvPr id="7" name="Picture 6" descr="A black and white logo&#10;&#10;Description automatically generated">
            <a:extLst>
              <a:ext uri="{FF2B5EF4-FFF2-40B4-BE49-F238E27FC236}">
                <a16:creationId xmlns:a16="http://schemas.microsoft.com/office/drawing/2014/main" id="{9294DACE-C50D-2B13-4497-32B1CA7BC2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7679" y="115284"/>
            <a:ext cx="2601176" cy="760031"/>
          </a:xfrm>
          <a:prstGeom prst="rect">
            <a:avLst/>
          </a:prstGeom>
        </p:spPr>
      </p:pic>
    </p:spTree>
    <p:extLst>
      <p:ext uri="{BB962C8B-B14F-4D97-AF65-F5344CB8AC3E}">
        <p14:creationId xmlns:p14="http://schemas.microsoft.com/office/powerpoint/2010/main" val="2876614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Untitled"/>
        <p:cNvGrpSpPr/>
        <p:nvPr/>
      </p:nvGrpSpPr>
      <p:grpSpPr>
        <a:xfrm>
          <a:off x="0" y="0"/>
          <a:ext cx="0" cy="0"/>
          <a:chOff x="0" y="0"/>
          <a:chExt cx="0" cy="0"/>
        </a:xfrm>
      </p:grpSpPr>
      <p:pic>
        <p:nvPicPr>
          <p:cNvPr id="2" name="Shape-1"/>
          <p:cNvPicPr/>
          <p:nvPr/>
        </p:nvPicPr>
        <p:blipFill rotWithShape="1">
          <a:blip r:embed="rId3"/>
          <a:stretch>
            <a:fillRect/>
          </a:stretch>
        </p:blipFill>
        <p:spPr>
          <a:xfrm>
            <a:off x="0" y="962025"/>
            <a:ext cx="13049250" cy="6391275"/>
          </a:xfrm>
          <a:prstGeom prst="rect">
            <a:avLst/>
          </a:prstGeom>
        </p:spPr>
      </p:pic>
      <p:pic>
        <p:nvPicPr>
          <p:cNvPr id="3" name="64b1a0c90fd441-72568814.png"/>
          <p:cNvPicPr/>
          <p:nvPr/>
        </p:nvPicPr>
        <p:blipFill rotWithShape="1">
          <a:blip r:embed="rId4"/>
          <a:stretch>
            <a:fillRect/>
          </a:stretch>
        </p:blipFill>
        <p:spPr>
          <a:xfrm>
            <a:off x="2286000" y="1352550"/>
            <a:ext cx="6419850" cy="5048250"/>
          </a:xfrm>
          <a:prstGeom prst="rect">
            <a:avLst/>
          </a:prstGeom>
        </p:spPr>
      </p:pic>
      <p:sp>
        <p:nvSpPr>
          <p:cNvPr id="4" name="Title 1"/>
          <p:cNvSpPr/>
          <p:nvPr/>
        </p:nvSpPr>
        <p:spPr>
          <a:xfrm>
            <a:off x="1704975" y="209550"/>
            <a:ext cx="7581900" cy="552450"/>
          </a:xfrm>
          <a:prstGeom prst="rect">
            <a:avLst/>
          </a:prstGeom>
        </p:spPr>
        <p:txBody>
          <a:bodyPr spcFirstLastPara="0" lIns="0" tIns="0" rIns="0" bIns="0" anchor="t"/>
          <a:lstStyle/>
          <a:p>
            <a:pPr algn="ctr" hangingPunct="0">
              <a:lnSpc>
                <a:spcPct val="100000"/>
              </a:lnSpc>
            </a:pPr>
            <a:r>
              <a:rPr sz="3600" b="1" i="1">
                <a:solidFill>
                  <a:srgbClr val="F38330"/>
                </a:solidFill>
                <a:latin typeface="Roboto"/>
                <a:ea typeface="+mn-ea"/>
                <a:cs typeface="Roboto"/>
              </a:rPr>
              <a:t>Sequence Risk Taking Distributions </a:t>
            </a:r>
          </a:p>
        </p:txBody>
      </p:sp>
      <p:sp>
        <p:nvSpPr>
          <p:cNvPr id="5" name="Rectangle 4"/>
          <p:cNvSpPr/>
          <p:nvPr/>
        </p:nvSpPr>
        <p:spPr>
          <a:xfrm>
            <a:off x="4021931" y="7010400"/>
            <a:ext cx="3512344" cy="352425"/>
          </a:xfrm>
          <a:prstGeom prst="rect">
            <a:avLst/>
          </a:prstGeom>
        </p:spPr>
        <p:txBody>
          <a:bodyPr spcFirstLastPara="0" lIns="95250" tIns="95250" rIns="95250" bIns="0" anchor="t"/>
          <a:lstStyle/>
          <a:p>
            <a:pPr algn="l" hangingPunct="0">
              <a:lnSpc>
                <a:spcPct val="100000"/>
              </a:lnSpc>
            </a:pPr>
            <a:r>
              <a:rPr sz="1050">
                <a:solidFill>
                  <a:srgbClr val="FFFFFF"/>
                </a:solidFill>
                <a:latin typeface="Roboto"/>
                <a:ea typeface="+mn-ea"/>
                <a:cs typeface="Roboto"/>
              </a:rPr>
              <a:t>This is a hypothetical example for illustrative purposes</a:t>
            </a:r>
          </a:p>
        </p:txBody>
      </p:sp>
      <p:pic>
        <p:nvPicPr>
          <p:cNvPr id="7" name="Picture 6" descr="A black and white logo&#10;&#10;Description automatically generated">
            <a:extLst>
              <a:ext uri="{FF2B5EF4-FFF2-40B4-BE49-F238E27FC236}">
                <a16:creationId xmlns:a16="http://schemas.microsoft.com/office/drawing/2014/main" id="{98550CC9-98C8-1442-6A70-7C26170C16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4174" y="101981"/>
            <a:ext cx="2601176" cy="760031"/>
          </a:xfrm>
          <a:prstGeom prst="rect">
            <a:avLst/>
          </a:prstGeom>
        </p:spPr>
      </p:pic>
    </p:spTree>
    <p:extLst>
      <p:ext uri="{BB962C8B-B14F-4D97-AF65-F5344CB8AC3E}">
        <p14:creationId xmlns:p14="http://schemas.microsoft.com/office/powerpoint/2010/main" val="3141325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Untitled copy 1"/>
        <p:cNvGrpSpPr/>
        <p:nvPr/>
      </p:nvGrpSpPr>
      <p:grpSpPr>
        <a:xfrm>
          <a:off x="0" y="0"/>
          <a:ext cx="0" cy="0"/>
          <a:chOff x="0" y="0"/>
          <a:chExt cx="0" cy="0"/>
        </a:xfrm>
      </p:grpSpPr>
      <p:pic>
        <p:nvPicPr>
          <p:cNvPr id="2" name="Shape-1"/>
          <p:cNvPicPr/>
          <p:nvPr/>
        </p:nvPicPr>
        <p:blipFill rotWithShape="1">
          <a:blip r:embed="rId4"/>
          <a:stretch>
            <a:fillRect/>
          </a:stretch>
        </p:blipFill>
        <p:spPr>
          <a:xfrm>
            <a:off x="0" y="0"/>
            <a:ext cx="13049250" cy="1009650"/>
          </a:xfrm>
          <a:prstGeom prst="rect">
            <a:avLst/>
          </a:prstGeom>
        </p:spPr>
      </p:pic>
      <p:pic>
        <p:nvPicPr>
          <p:cNvPr id="3" name="Shape-1"/>
          <p:cNvPicPr/>
          <p:nvPr/>
        </p:nvPicPr>
        <p:blipFill rotWithShape="1">
          <a:blip r:embed="rId5"/>
          <a:stretch>
            <a:fillRect/>
          </a:stretch>
        </p:blipFill>
        <p:spPr>
          <a:xfrm>
            <a:off x="0" y="971550"/>
            <a:ext cx="13049250" cy="6381750"/>
          </a:xfrm>
          <a:prstGeom prst="rect">
            <a:avLst/>
          </a:prstGeom>
        </p:spPr>
      </p:pic>
      <p:sp>
        <p:nvSpPr>
          <p:cNvPr id="4" name="Rectangle 3"/>
          <p:cNvSpPr/>
          <p:nvPr/>
        </p:nvSpPr>
        <p:spPr>
          <a:xfrm>
            <a:off x="3609975" y="2447925"/>
            <a:ext cx="5791200" cy="1874772"/>
          </a:xfrm>
          <a:prstGeom prst="rect">
            <a:avLst/>
          </a:prstGeom>
        </p:spPr>
        <p:txBody>
          <a:bodyPr spcFirstLastPara="0" lIns="334781" tIns="334781" rIns="334781" bIns="0" anchor="t"/>
          <a:lstStyle/>
          <a:p>
            <a:pPr algn="l" hangingPunct="0">
              <a:lnSpc>
                <a:spcPct val="100000"/>
              </a:lnSpc>
            </a:pPr>
            <a:r>
              <a:rPr sz="7908" b="1" i="1">
                <a:solidFill>
                  <a:srgbClr val="FFFFFF"/>
                </a:solidFill>
                <a:latin typeface="Roboto"/>
                <a:ea typeface="+mn-ea"/>
                <a:cs typeface="Roboto"/>
              </a:rPr>
              <a:t>Thank You!</a:t>
            </a:r>
          </a:p>
        </p:txBody>
      </p:sp>
      <p:sp>
        <p:nvSpPr>
          <p:cNvPr id="5" name="Footer Placeholder 4"/>
          <p:cNvSpPr/>
          <p:nvPr/>
        </p:nvSpPr>
        <p:spPr>
          <a:xfrm>
            <a:off x="2286000" y="4953000"/>
            <a:ext cx="8439150" cy="1609705"/>
          </a:xfrm>
          <a:prstGeom prst="rect">
            <a:avLst/>
          </a:prstGeom>
        </p:spPr>
        <p:txBody>
          <a:bodyPr spcFirstLastPara="0" lIns="0" tIns="0" rIns="0" bIns="0" anchor="t"/>
          <a:lstStyle/>
          <a:p>
            <a:pPr algn="ctr" hangingPunct="0">
              <a:lnSpc>
                <a:spcPct val="100000"/>
              </a:lnSpc>
            </a:pPr>
            <a:r>
              <a:rPr sz="1757" dirty="0">
                <a:solidFill>
                  <a:srgbClr val="FFFFFF"/>
                </a:solidFill>
                <a:latin typeface="Roboto"/>
                <a:ea typeface="+mn-ea"/>
                <a:cs typeface="Roboto"/>
              </a:rPr>
              <a:t>Securities offered through Regulus Financial Group, LLC, Member FINRA /SIPC. Advisory services offered through Regal Investment Advisors, LLC an SEC Registered Investment Advisor. Regal Financial Group, Regal Investment Advisors and Regulus Financial Group are affiliated entities. Registration with the SEC does not imply any</a:t>
            </a:r>
          </a:p>
          <a:p>
            <a:pPr algn="ctr" hangingPunct="0">
              <a:lnSpc>
                <a:spcPct val="100000"/>
              </a:lnSpc>
            </a:pPr>
            <a:r>
              <a:rPr sz="1757" dirty="0">
                <a:solidFill>
                  <a:srgbClr val="FFFFFF"/>
                </a:solidFill>
                <a:latin typeface="Roboto"/>
                <a:ea typeface="+mn-ea"/>
                <a:cs typeface="Roboto"/>
              </a:rPr>
              <a:t>level of skill or training. Cornerstone </a:t>
            </a:r>
            <a:r>
              <a:rPr lang="en-US" sz="1757" dirty="0">
                <a:solidFill>
                  <a:srgbClr val="FFFFFF"/>
                </a:solidFill>
                <a:latin typeface="Roboto"/>
                <a:ea typeface="+mn-ea"/>
                <a:cs typeface="Roboto"/>
              </a:rPr>
              <a:t>Wealth Associates </a:t>
            </a:r>
            <a:r>
              <a:rPr sz="1757" dirty="0">
                <a:solidFill>
                  <a:srgbClr val="FFFFFF"/>
                </a:solidFill>
                <a:latin typeface="Roboto"/>
                <a:ea typeface="+mn-ea"/>
                <a:cs typeface="Roboto"/>
              </a:rPr>
              <a:t>is independent of Regal Financial Group, Regal Investment Advisors and Regulus Financial Group.</a:t>
            </a:r>
          </a:p>
        </p:txBody>
      </p:sp>
      <p:pic>
        <p:nvPicPr>
          <p:cNvPr id="7" name="Picture 6" descr="A black and white logo&#10;&#10;Description automatically generated">
            <a:extLst>
              <a:ext uri="{FF2B5EF4-FFF2-40B4-BE49-F238E27FC236}">
                <a16:creationId xmlns:a16="http://schemas.microsoft.com/office/drawing/2014/main" id="{B2C7A294-4C05-FD83-239C-C4D13D134D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8625" y="96235"/>
            <a:ext cx="2601176" cy="760031"/>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lide 2">
          <a:extLst>
            <a:ext uri="{FF2B5EF4-FFF2-40B4-BE49-F238E27FC236}">
              <a16:creationId xmlns:a16="http://schemas.microsoft.com/office/drawing/2014/main" id="{DC683D07-0274-115C-821C-B70A3CE5F9F0}"/>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578B1EDA-9D6B-7838-4E56-2BE4B8E962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3011150" cy="7315200"/>
          </a:xfrm>
          <a:prstGeom prst="rect">
            <a:avLst/>
          </a:prstGeom>
        </p:spPr>
      </p:pic>
      <p:sp>
        <p:nvSpPr>
          <p:cNvPr id="11" name="TextBox 10">
            <a:extLst>
              <a:ext uri="{FF2B5EF4-FFF2-40B4-BE49-F238E27FC236}">
                <a16:creationId xmlns:a16="http://schemas.microsoft.com/office/drawing/2014/main" id="{6A82C56A-B9F0-400C-4FD4-EDC5C821DE80}"/>
              </a:ext>
            </a:extLst>
          </p:cNvPr>
          <p:cNvSpPr txBox="1"/>
          <p:nvPr/>
        </p:nvSpPr>
        <p:spPr>
          <a:xfrm>
            <a:off x="4955558" y="55766"/>
            <a:ext cx="3820884" cy="861774"/>
          </a:xfrm>
          <a:prstGeom prst="rect">
            <a:avLst/>
          </a:prstGeom>
          <a:noFill/>
        </p:spPr>
        <p:txBody>
          <a:bodyPr wrap="square" rtlCol="0">
            <a:spAutoFit/>
          </a:bodyPr>
          <a:lstStyle/>
          <a:p>
            <a:r>
              <a:rPr lang="en-US" sz="5000" b="1" dirty="0">
                <a:solidFill>
                  <a:schemeClr val="bg1"/>
                </a:solidFill>
              </a:rPr>
              <a:t>Retirement</a:t>
            </a:r>
          </a:p>
        </p:txBody>
      </p:sp>
      <p:sp>
        <p:nvSpPr>
          <p:cNvPr id="12" name="TextBox 11">
            <a:extLst>
              <a:ext uri="{FF2B5EF4-FFF2-40B4-BE49-F238E27FC236}">
                <a16:creationId xmlns:a16="http://schemas.microsoft.com/office/drawing/2014/main" id="{3C7C6435-325E-4A4C-7A95-1F398E04DBF4}"/>
              </a:ext>
            </a:extLst>
          </p:cNvPr>
          <p:cNvSpPr txBox="1"/>
          <p:nvPr/>
        </p:nvSpPr>
        <p:spPr>
          <a:xfrm>
            <a:off x="874937" y="657430"/>
            <a:ext cx="2770416" cy="1061829"/>
          </a:xfrm>
          <a:prstGeom prst="rect">
            <a:avLst/>
          </a:prstGeom>
          <a:noFill/>
        </p:spPr>
        <p:txBody>
          <a:bodyPr wrap="square" rtlCol="0">
            <a:spAutoFit/>
          </a:bodyPr>
          <a:lstStyle/>
          <a:p>
            <a:pPr algn="ctr"/>
            <a:r>
              <a:rPr lang="en-US" sz="3000" dirty="0">
                <a:solidFill>
                  <a:schemeClr val="bg1"/>
                </a:solidFill>
              </a:rPr>
              <a:t>Pre-Retirement</a:t>
            </a:r>
          </a:p>
          <a:p>
            <a:pPr algn="ctr"/>
            <a:r>
              <a:rPr lang="en-US" sz="1500" dirty="0">
                <a:solidFill>
                  <a:schemeClr val="bg1"/>
                </a:solidFill>
              </a:rPr>
              <a:t>(Accumulation Phase)</a:t>
            </a:r>
          </a:p>
          <a:p>
            <a:pPr algn="ctr"/>
            <a:endParaRPr lang="en-US" dirty="0">
              <a:solidFill>
                <a:schemeClr val="bg1"/>
              </a:solidFill>
            </a:endParaRPr>
          </a:p>
        </p:txBody>
      </p:sp>
      <p:sp>
        <p:nvSpPr>
          <p:cNvPr id="13" name="TextBox 12">
            <a:extLst>
              <a:ext uri="{FF2B5EF4-FFF2-40B4-BE49-F238E27FC236}">
                <a16:creationId xmlns:a16="http://schemas.microsoft.com/office/drawing/2014/main" id="{0F5926E9-59F4-B30A-DF46-0307252DF36B}"/>
              </a:ext>
            </a:extLst>
          </p:cNvPr>
          <p:cNvSpPr txBox="1"/>
          <p:nvPr/>
        </p:nvSpPr>
        <p:spPr>
          <a:xfrm>
            <a:off x="9365799" y="696431"/>
            <a:ext cx="2770416" cy="1061829"/>
          </a:xfrm>
          <a:prstGeom prst="rect">
            <a:avLst/>
          </a:prstGeom>
          <a:noFill/>
        </p:spPr>
        <p:txBody>
          <a:bodyPr wrap="square" rtlCol="0">
            <a:spAutoFit/>
          </a:bodyPr>
          <a:lstStyle/>
          <a:p>
            <a:pPr algn="ctr"/>
            <a:r>
              <a:rPr lang="en-US" sz="3000" dirty="0">
                <a:solidFill>
                  <a:schemeClr val="bg1"/>
                </a:solidFill>
              </a:rPr>
              <a:t>Post-Retirement</a:t>
            </a:r>
          </a:p>
          <a:p>
            <a:pPr algn="ctr"/>
            <a:r>
              <a:rPr lang="en-US" sz="1500" dirty="0">
                <a:solidFill>
                  <a:schemeClr val="bg1"/>
                </a:solidFill>
              </a:rPr>
              <a:t>(Decumulation Phase)</a:t>
            </a:r>
          </a:p>
          <a:p>
            <a:pPr algn="ctr"/>
            <a:endParaRPr lang="en-US" dirty="0">
              <a:solidFill>
                <a:schemeClr val="bg1"/>
              </a:solidFill>
            </a:endParaRPr>
          </a:p>
        </p:txBody>
      </p:sp>
      <p:sp>
        <p:nvSpPr>
          <p:cNvPr id="14" name="TextBox 13">
            <a:extLst>
              <a:ext uri="{FF2B5EF4-FFF2-40B4-BE49-F238E27FC236}">
                <a16:creationId xmlns:a16="http://schemas.microsoft.com/office/drawing/2014/main" id="{01226935-6125-70B4-9DFE-617C9E017703}"/>
              </a:ext>
            </a:extLst>
          </p:cNvPr>
          <p:cNvSpPr txBox="1"/>
          <p:nvPr/>
        </p:nvSpPr>
        <p:spPr>
          <a:xfrm>
            <a:off x="-468086" y="5777062"/>
            <a:ext cx="4825092" cy="1938992"/>
          </a:xfrm>
          <a:prstGeom prst="rect">
            <a:avLst/>
          </a:prstGeom>
          <a:noFill/>
        </p:spPr>
        <p:txBody>
          <a:bodyPr wrap="square" rtlCol="0">
            <a:spAutoFit/>
          </a:bodyPr>
          <a:lstStyle/>
          <a:p>
            <a:pPr algn="ctr"/>
            <a:r>
              <a:rPr lang="en-US" sz="2400" dirty="0">
                <a:solidFill>
                  <a:schemeClr val="bg1"/>
                </a:solidFill>
              </a:rPr>
              <a:t>Working/Saving $</a:t>
            </a:r>
          </a:p>
          <a:p>
            <a:pPr algn="ctr"/>
            <a:r>
              <a:rPr lang="en-US" sz="2400" u="sng" dirty="0">
                <a:solidFill>
                  <a:schemeClr val="bg1"/>
                </a:solidFill>
              </a:rPr>
              <a:t>Focus</a:t>
            </a:r>
            <a:r>
              <a:rPr lang="en-US" sz="2400" dirty="0">
                <a:solidFill>
                  <a:schemeClr val="bg1"/>
                </a:solidFill>
              </a:rPr>
              <a:t>: </a:t>
            </a:r>
          </a:p>
          <a:p>
            <a:pPr algn="ctr"/>
            <a:r>
              <a:rPr lang="en-US" sz="2400" dirty="0">
                <a:solidFill>
                  <a:schemeClr val="bg1"/>
                </a:solidFill>
              </a:rPr>
              <a:t>Growing Out Nest Egg</a:t>
            </a:r>
          </a:p>
          <a:p>
            <a:endParaRPr lang="en-US" sz="2400" dirty="0">
              <a:solidFill>
                <a:schemeClr val="bg1"/>
              </a:solidFill>
            </a:endParaRPr>
          </a:p>
          <a:p>
            <a:endParaRPr lang="en-US" sz="2400" dirty="0">
              <a:solidFill>
                <a:schemeClr val="bg1"/>
              </a:solidFill>
            </a:endParaRPr>
          </a:p>
        </p:txBody>
      </p:sp>
      <p:sp>
        <p:nvSpPr>
          <p:cNvPr id="15" name="TextBox 14">
            <a:extLst>
              <a:ext uri="{FF2B5EF4-FFF2-40B4-BE49-F238E27FC236}">
                <a16:creationId xmlns:a16="http://schemas.microsoft.com/office/drawing/2014/main" id="{0FE75FC5-25CC-09CF-3199-B576A4E27C52}"/>
              </a:ext>
            </a:extLst>
          </p:cNvPr>
          <p:cNvSpPr txBox="1"/>
          <p:nvPr/>
        </p:nvSpPr>
        <p:spPr>
          <a:xfrm>
            <a:off x="8022771" y="5829027"/>
            <a:ext cx="4825092" cy="1754326"/>
          </a:xfrm>
          <a:prstGeom prst="rect">
            <a:avLst/>
          </a:prstGeom>
          <a:noFill/>
        </p:spPr>
        <p:txBody>
          <a:bodyPr wrap="square" rtlCol="0">
            <a:spAutoFit/>
          </a:bodyPr>
          <a:lstStyle/>
          <a:p>
            <a:pPr algn="ctr"/>
            <a:r>
              <a:rPr lang="en-US" sz="2400" dirty="0">
                <a:solidFill>
                  <a:schemeClr val="bg1"/>
                </a:solidFill>
              </a:rPr>
              <a:t>Retirement</a:t>
            </a:r>
          </a:p>
          <a:p>
            <a:pPr algn="ctr"/>
            <a:r>
              <a:rPr lang="en-US" sz="2400" u="sng" dirty="0">
                <a:solidFill>
                  <a:schemeClr val="bg1"/>
                </a:solidFill>
              </a:rPr>
              <a:t>Focus</a:t>
            </a:r>
            <a:r>
              <a:rPr lang="en-US" sz="2400" dirty="0">
                <a:solidFill>
                  <a:schemeClr val="bg1"/>
                </a:solidFill>
              </a:rPr>
              <a:t>: </a:t>
            </a:r>
          </a:p>
          <a:p>
            <a:pPr algn="ctr"/>
            <a:r>
              <a:rPr lang="en-US" sz="2400" dirty="0">
                <a:solidFill>
                  <a:schemeClr val="bg1"/>
                </a:solidFill>
              </a:rPr>
              <a:t>Growing and Preserving our Nest Egg  </a:t>
            </a:r>
          </a:p>
          <a:p>
            <a:endParaRPr lang="en-US" dirty="0">
              <a:solidFill>
                <a:schemeClr val="bg1"/>
              </a:solidFill>
            </a:endParaRPr>
          </a:p>
          <a:p>
            <a:endParaRPr lang="en-US" dirty="0">
              <a:solidFill>
                <a:schemeClr val="bg1"/>
              </a:solidFill>
            </a:endParaRPr>
          </a:p>
        </p:txBody>
      </p:sp>
      <p:sp>
        <p:nvSpPr>
          <p:cNvPr id="16" name="TextBox 15">
            <a:extLst>
              <a:ext uri="{FF2B5EF4-FFF2-40B4-BE49-F238E27FC236}">
                <a16:creationId xmlns:a16="http://schemas.microsoft.com/office/drawing/2014/main" id="{7EDFDE39-C69E-4EB5-18D2-59BBBFCFAF76}"/>
              </a:ext>
            </a:extLst>
          </p:cNvPr>
          <p:cNvSpPr txBox="1"/>
          <p:nvPr/>
        </p:nvSpPr>
        <p:spPr>
          <a:xfrm>
            <a:off x="2801708" y="3888432"/>
            <a:ext cx="1280435" cy="830997"/>
          </a:xfrm>
          <a:prstGeom prst="rect">
            <a:avLst/>
          </a:prstGeom>
          <a:noFill/>
        </p:spPr>
        <p:txBody>
          <a:bodyPr wrap="square" rtlCol="0">
            <a:spAutoFit/>
          </a:bodyPr>
          <a:lstStyle/>
          <a:p>
            <a:pPr algn="ctr"/>
            <a:r>
              <a:rPr lang="en-US" sz="3000" dirty="0"/>
              <a:t>401</a:t>
            </a:r>
            <a:r>
              <a:rPr lang="en-US" sz="2500" dirty="0"/>
              <a:t>(k)</a:t>
            </a:r>
          </a:p>
          <a:p>
            <a:pPr algn="ctr"/>
            <a:endParaRPr lang="en-US" dirty="0">
              <a:solidFill>
                <a:schemeClr val="bg1"/>
              </a:solidFill>
            </a:endParaRPr>
          </a:p>
        </p:txBody>
      </p:sp>
      <p:sp>
        <p:nvSpPr>
          <p:cNvPr id="17" name="TextBox 16">
            <a:extLst>
              <a:ext uri="{FF2B5EF4-FFF2-40B4-BE49-F238E27FC236}">
                <a16:creationId xmlns:a16="http://schemas.microsoft.com/office/drawing/2014/main" id="{B9C2644C-AFA8-7D58-9531-193ECD1580F5}"/>
              </a:ext>
            </a:extLst>
          </p:cNvPr>
          <p:cNvSpPr txBox="1"/>
          <p:nvPr/>
        </p:nvSpPr>
        <p:spPr>
          <a:xfrm>
            <a:off x="4454298" y="2137005"/>
            <a:ext cx="1280435" cy="1215717"/>
          </a:xfrm>
          <a:prstGeom prst="rect">
            <a:avLst/>
          </a:prstGeom>
          <a:noFill/>
        </p:spPr>
        <p:txBody>
          <a:bodyPr wrap="square" rtlCol="0">
            <a:spAutoFit/>
          </a:bodyPr>
          <a:lstStyle/>
          <a:p>
            <a:pPr algn="ctr"/>
            <a:r>
              <a:rPr lang="en-US" sz="3000" dirty="0"/>
              <a:t>IRA</a:t>
            </a:r>
          </a:p>
          <a:p>
            <a:pPr algn="ctr"/>
            <a:endParaRPr lang="en-US" sz="2500" dirty="0"/>
          </a:p>
          <a:p>
            <a:pPr algn="ctr"/>
            <a:endParaRPr lang="en-US" dirty="0">
              <a:solidFill>
                <a:schemeClr val="bg1"/>
              </a:solidFill>
            </a:endParaRPr>
          </a:p>
        </p:txBody>
      </p:sp>
      <p:sp>
        <p:nvSpPr>
          <p:cNvPr id="18" name="TextBox 17">
            <a:extLst>
              <a:ext uri="{FF2B5EF4-FFF2-40B4-BE49-F238E27FC236}">
                <a16:creationId xmlns:a16="http://schemas.microsoft.com/office/drawing/2014/main" id="{763BB448-073B-793D-0F42-F773D7BFC4D1}"/>
              </a:ext>
            </a:extLst>
          </p:cNvPr>
          <p:cNvSpPr txBox="1"/>
          <p:nvPr/>
        </p:nvSpPr>
        <p:spPr>
          <a:xfrm>
            <a:off x="3612696" y="2929667"/>
            <a:ext cx="1280435" cy="830997"/>
          </a:xfrm>
          <a:prstGeom prst="rect">
            <a:avLst/>
          </a:prstGeom>
          <a:noFill/>
        </p:spPr>
        <p:txBody>
          <a:bodyPr wrap="square" rtlCol="0">
            <a:spAutoFit/>
          </a:bodyPr>
          <a:lstStyle/>
          <a:p>
            <a:pPr algn="ctr"/>
            <a:r>
              <a:rPr lang="en-US" sz="3000" dirty="0"/>
              <a:t>403</a:t>
            </a:r>
            <a:r>
              <a:rPr lang="en-US" sz="2500" dirty="0"/>
              <a:t>(b)</a:t>
            </a:r>
          </a:p>
          <a:p>
            <a:pPr algn="ctr"/>
            <a:endParaRPr lang="en-US" dirty="0">
              <a:solidFill>
                <a:schemeClr val="bg1"/>
              </a:solidFill>
            </a:endParaRPr>
          </a:p>
        </p:txBody>
      </p:sp>
      <p:sp>
        <p:nvSpPr>
          <p:cNvPr id="19" name="TextBox 18">
            <a:extLst>
              <a:ext uri="{FF2B5EF4-FFF2-40B4-BE49-F238E27FC236}">
                <a16:creationId xmlns:a16="http://schemas.microsoft.com/office/drawing/2014/main" id="{BE951E37-2710-8FCA-495E-F15A7AE50824}"/>
              </a:ext>
            </a:extLst>
          </p:cNvPr>
          <p:cNvSpPr txBox="1"/>
          <p:nvPr/>
        </p:nvSpPr>
        <p:spPr>
          <a:xfrm>
            <a:off x="6604741" y="2097148"/>
            <a:ext cx="3242925" cy="707886"/>
          </a:xfrm>
          <a:prstGeom prst="rect">
            <a:avLst/>
          </a:prstGeom>
          <a:noFill/>
        </p:spPr>
        <p:txBody>
          <a:bodyPr wrap="square" rtlCol="0">
            <a:spAutoFit/>
          </a:bodyPr>
          <a:lstStyle/>
          <a:p>
            <a:pPr algn="ctr"/>
            <a:r>
              <a:rPr lang="en-US" sz="2200" dirty="0"/>
              <a:t>Social Security</a:t>
            </a:r>
          </a:p>
          <a:p>
            <a:pPr algn="ctr"/>
            <a:endParaRPr lang="en-US" dirty="0">
              <a:solidFill>
                <a:schemeClr val="bg1"/>
              </a:solidFill>
            </a:endParaRPr>
          </a:p>
        </p:txBody>
      </p:sp>
      <p:sp>
        <p:nvSpPr>
          <p:cNvPr id="20" name="TextBox 19">
            <a:extLst>
              <a:ext uri="{FF2B5EF4-FFF2-40B4-BE49-F238E27FC236}">
                <a16:creationId xmlns:a16="http://schemas.microsoft.com/office/drawing/2014/main" id="{4777A9E3-F9CB-8473-5DB3-E6123ADB69C5}"/>
              </a:ext>
            </a:extLst>
          </p:cNvPr>
          <p:cNvSpPr txBox="1"/>
          <p:nvPr/>
        </p:nvSpPr>
        <p:spPr>
          <a:xfrm>
            <a:off x="7040170" y="2529419"/>
            <a:ext cx="3242925" cy="430887"/>
          </a:xfrm>
          <a:prstGeom prst="rect">
            <a:avLst/>
          </a:prstGeom>
          <a:noFill/>
        </p:spPr>
        <p:txBody>
          <a:bodyPr wrap="square" rtlCol="0">
            <a:spAutoFit/>
          </a:bodyPr>
          <a:lstStyle/>
          <a:p>
            <a:pPr algn="ctr"/>
            <a:r>
              <a:rPr lang="en-US" sz="2200" dirty="0"/>
              <a:t>Market Risk </a:t>
            </a:r>
          </a:p>
        </p:txBody>
      </p:sp>
      <p:sp>
        <p:nvSpPr>
          <p:cNvPr id="21" name="TextBox 20">
            <a:extLst>
              <a:ext uri="{FF2B5EF4-FFF2-40B4-BE49-F238E27FC236}">
                <a16:creationId xmlns:a16="http://schemas.microsoft.com/office/drawing/2014/main" id="{3D043199-3894-7C06-0185-459B1AFF537B}"/>
              </a:ext>
            </a:extLst>
          </p:cNvPr>
          <p:cNvSpPr txBox="1"/>
          <p:nvPr/>
        </p:nvSpPr>
        <p:spPr>
          <a:xfrm>
            <a:off x="7893503" y="2936390"/>
            <a:ext cx="1280435" cy="707886"/>
          </a:xfrm>
          <a:prstGeom prst="rect">
            <a:avLst/>
          </a:prstGeom>
          <a:noFill/>
        </p:spPr>
        <p:txBody>
          <a:bodyPr wrap="square" rtlCol="0">
            <a:spAutoFit/>
          </a:bodyPr>
          <a:lstStyle/>
          <a:p>
            <a:pPr algn="ctr"/>
            <a:r>
              <a:rPr lang="en-US" sz="2200" dirty="0"/>
              <a:t>Taxes</a:t>
            </a:r>
          </a:p>
          <a:p>
            <a:pPr algn="ctr"/>
            <a:endParaRPr lang="en-US" dirty="0">
              <a:solidFill>
                <a:schemeClr val="bg1"/>
              </a:solidFill>
            </a:endParaRPr>
          </a:p>
        </p:txBody>
      </p:sp>
      <p:sp>
        <p:nvSpPr>
          <p:cNvPr id="23" name="TextBox 22">
            <a:extLst>
              <a:ext uri="{FF2B5EF4-FFF2-40B4-BE49-F238E27FC236}">
                <a16:creationId xmlns:a16="http://schemas.microsoft.com/office/drawing/2014/main" id="{C8296AA9-CD05-D8A9-C092-3C2AC03CFB96}"/>
              </a:ext>
            </a:extLst>
          </p:cNvPr>
          <p:cNvSpPr txBox="1"/>
          <p:nvPr/>
        </p:nvSpPr>
        <p:spPr>
          <a:xfrm>
            <a:off x="7406668" y="3786261"/>
            <a:ext cx="5309508" cy="430887"/>
          </a:xfrm>
          <a:prstGeom prst="rect">
            <a:avLst/>
          </a:prstGeom>
          <a:noFill/>
        </p:spPr>
        <p:txBody>
          <a:bodyPr wrap="square" rtlCol="0">
            <a:spAutoFit/>
          </a:bodyPr>
          <a:lstStyle/>
          <a:p>
            <a:pPr algn="ctr"/>
            <a:r>
              <a:rPr lang="en-US" sz="2200" dirty="0"/>
              <a:t>Longevity and Health Risk</a:t>
            </a:r>
          </a:p>
        </p:txBody>
      </p:sp>
      <p:sp>
        <p:nvSpPr>
          <p:cNvPr id="24" name="TextBox 23">
            <a:extLst>
              <a:ext uri="{FF2B5EF4-FFF2-40B4-BE49-F238E27FC236}">
                <a16:creationId xmlns:a16="http://schemas.microsoft.com/office/drawing/2014/main" id="{01E076A4-F3F1-8C5C-3F2E-8944D8609DBC}"/>
              </a:ext>
            </a:extLst>
          </p:cNvPr>
          <p:cNvSpPr txBox="1"/>
          <p:nvPr/>
        </p:nvSpPr>
        <p:spPr>
          <a:xfrm>
            <a:off x="8052027" y="3378169"/>
            <a:ext cx="1800227" cy="430887"/>
          </a:xfrm>
          <a:prstGeom prst="rect">
            <a:avLst/>
          </a:prstGeom>
          <a:noFill/>
        </p:spPr>
        <p:txBody>
          <a:bodyPr wrap="square" rtlCol="0">
            <a:spAutoFit/>
          </a:bodyPr>
          <a:lstStyle/>
          <a:p>
            <a:pPr algn="ctr"/>
            <a:r>
              <a:rPr lang="en-US" sz="2200" dirty="0"/>
              <a:t>Inflation</a:t>
            </a:r>
          </a:p>
        </p:txBody>
      </p:sp>
      <p:pic>
        <p:nvPicPr>
          <p:cNvPr id="25" name="Picture 24" descr="A black and white logo&#10;&#10;Description automatically generated">
            <a:extLst>
              <a:ext uri="{FF2B5EF4-FFF2-40B4-BE49-F238E27FC236}">
                <a16:creationId xmlns:a16="http://schemas.microsoft.com/office/drawing/2014/main" id="{ADD84078-79EE-5110-1F34-08D1BCE16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5165" y="80946"/>
            <a:ext cx="1632698" cy="477054"/>
          </a:xfrm>
          <a:prstGeom prst="rect">
            <a:avLst/>
          </a:prstGeom>
        </p:spPr>
      </p:pic>
    </p:spTree>
    <p:extLst>
      <p:ext uri="{BB962C8B-B14F-4D97-AF65-F5344CB8AC3E}">
        <p14:creationId xmlns:p14="http://schemas.microsoft.com/office/powerpoint/2010/main" val="3783398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99999"/>
        </a:solidFill>
        <a:effectLst/>
      </p:bgPr>
    </p:bg>
    <p:spTree>
      <p:nvGrpSpPr>
        <p:cNvPr id="1" name="Slide 3 copy 1"/>
        <p:cNvGrpSpPr/>
        <p:nvPr/>
      </p:nvGrpSpPr>
      <p:grpSpPr>
        <a:xfrm>
          <a:off x="0" y="0"/>
          <a:ext cx="0" cy="0"/>
          <a:chOff x="0" y="0"/>
          <a:chExt cx="0" cy="0"/>
        </a:xfrm>
      </p:grpSpPr>
      <p:pic>
        <p:nvPicPr>
          <p:cNvPr id="2" name="OtherShape-16 copy 2"/>
          <p:cNvPicPr/>
          <p:nvPr/>
        </p:nvPicPr>
        <p:blipFill rotWithShape="1">
          <a:blip r:embed="rId3"/>
          <a:stretch>
            <a:fillRect/>
          </a:stretch>
        </p:blipFill>
        <p:spPr>
          <a:xfrm flipH="1">
            <a:off x="10328289" y="1581150"/>
            <a:ext cx="1781529" cy="2038350"/>
          </a:xfrm>
          <a:prstGeom prst="rect">
            <a:avLst/>
          </a:prstGeom>
        </p:spPr>
      </p:pic>
      <p:pic>
        <p:nvPicPr>
          <p:cNvPr id="3" name="OtherShape-16 copy 5"/>
          <p:cNvPicPr/>
          <p:nvPr/>
        </p:nvPicPr>
        <p:blipFill rotWithShape="1">
          <a:blip r:embed="rId4"/>
          <a:stretch>
            <a:fillRect/>
          </a:stretch>
        </p:blipFill>
        <p:spPr>
          <a:xfrm rot="5400000" flipH="1">
            <a:off x="10149178" y="4185526"/>
            <a:ext cx="2104443" cy="2060115"/>
          </a:xfrm>
          <a:prstGeom prst="rect">
            <a:avLst/>
          </a:prstGeom>
        </p:spPr>
      </p:pic>
      <p:pic>
        <p:nvPicPr>
          <p:cNvPr id="4" name="OtherShape-16 copy 4"/>
          <p:cNvPicPr/>
          <p:nvPr/>
        </p:nvPicPr>
        <p:blipFill rotWithShape="1">
          <a:blip r:embed="rId5"/>
          <a:stretch>
            <a:fillRect/>
          </a:stretch>
        </p:blipFill>
        <p:spPr>
          <a:xfrm rot="-5400000">
            <a:off x="7480872" y="4174693"/>
            <a:ext cx="2038704" cy="2166568"/>
          </a:xfrm>
          <a:prstGeom prst="rect">
            <a:avLst/>
          </a:prstGeom>
        </p:spPr>
      </p:pic>
      <p:pic>
        <p:nvPicPr>
          <p:cNvPr id="5" name="OtherShape-16 copy 3"/>
          <p:cNvPicPr/>
          <p:nvPr/>
        </p:nvPicPr>
        <p:blipFill rotWithShape="1">
          <a:blip r:embed="rId6"/>
          <a:stretch>
            <a:fillRect/>
          </a:stretch>
        </p:blipFill>
        <p:spPr>
          <a:xfrm>
            <a:off x="7540765" y="1571625"/>
            <a:ext cx="1781529" cy="2105025"/>
          </a:xfrm>
          <a:prstGeom prst="rect">
            <a:avLst/>
          </a:prstGeom>
        </p:spPr>
      </p:pic>
      <p:pic>
        <p:nvPicPr>
          <p:cNvPr id="6" name="OtherShape-14 copy 5"/>
          <p:cNvPicPr/>
          <p:nvPr/>
        </p:nvPicPr>
        <p:blipFill rotWithShape="1">
          <a:blip r:embed="rId7"/>
          <a:stretch>
            <a:fillRect/>
          </a:stretch>
        </p:blipFill>
        <p:spPr>
          <a:xfrm>
            <a:off x="8483600" y="2190749"/>
            <a:ext cx="3326987" cy="3552825"/>
          </a:xfrm>
          <a:prstGeom prst="rect">
            <a:avLst/>
          </a:prstGeom>
        </p:spPr>
      </p:pic>
      <p:pic>
        <p:nvPicPr>
          <p:cNvPr id="7" name="customLine"/>
          <p:cNvPicPr/>
          <p:nvPr/>
        </p:nvPicPr>
        <p:blipFill rotWithShape="1">
          <a:blip r:embed="rId8"/>
          <a:stretch>
            <a:fillRect/>
          </a:stretch>
        </p:blipFill>
        <p:spPr>
          <a:xfrm rot="5400000">
            <a:off x="10133681" y="4371037"/>
            <a:ext cx="981075" cy="190500"/>
          </a:xfrm>
          <a:prstGeom prst="rect">
            <a:avLst/>
          </a:prstGeom>
        </p:spPr>
      </p:pic>
      <p:pic>
        <p:nvPicPr>
          <p:cNvPr id="8" name="OtherShape-14 copy 1"/>
          <p:cNvPicPr/>
          <p:nvPr/>
        </p:nvPicPr>
        <p:blipFill rotWithShape="1">
          <a:blip r:embed="rId9"/>
          <a:stretch>
            <a:fillRect/>
          </a:stretch>
        </p:blipFill>
        <p:spPr>
          <a:xfrm>
            <a:off x="8868088" y="4519611"/>
            <a:ext cx="1995488" cy="2009775"/>
          </a:xfrm>
          <a:prstGeom prst="rect">
            <a:avLst/>
          </a:prstGeom>
        </p:spPr>
      </p:pic>
      <p:pic>
        <p:nvPicPr>
          <p:cNvPr id="9" name="OtherShape-16 copy 6"/>
          <p:cNvPicPr/>
          <p:nvPr/>
        </p:nvPicPr>
        <p:blipFill rotWithShape="1">
          <a:blip r:embed="rId10"/>
          <a:stretch>
            <a:fillRect/>
          </a:stretch>
        </p:blipFill>
        <p:spPr>
          <a:xfrm flipH="1">
            <a:off x="8727986" y="1581150"/>
            <a:ext cx="2229204" cy="2229204"/>
          </a:xfrm>
          <a:prstGeom prst="rect">
            <a:avLst/>
          </a:prstGeom>
        </p:spPr>
      </p:pic>
      <p:pic>
        <p:nvPicPr>
          <p:cNvPr id="10" name="Marketing59-O"/>
          <p:cNvPicPr/>
          <p:nvPr/>
        </p:nvPicPr>
        <p:blipFill rotWithShape="1">
          <a:blip r:embed="rId11"/>
          <a:stretch>
            <a:fillRect/>
          </a:stretch>
        </p:blipFill>
        <p:spPr>
          <a:xfrm>
            <a:off x="6953250" y="-1123950"/>
            <a:ext cx="594746" cy="568027"/>
          </a:xfrm>
          <a:prstGeom prst="rect">
            <a:avLst/>
          </a:prstGeom>
        </p:spPr>
      </p:pic>
      <p:sp>
        <p:nvSpPr>
          <p:cNvPr id="11" name="Rectangle 10"/>
          <p:cNvSpPr/>
          <p:nvPr/>
        </p:nvSpPr>
        <p:spPr>
          <a:xfrm>
            <a:off x="482263" y="285750"/>
            <a:ext cx="5202683" cy="657225"/>
          </a:xfrm>
          <a:prstGeom prst="rect">
            <a:avLst/>
          </a:prstGeom>
        </p:spPr>
        <p:txBody>
          <a:bodyPr spcFirstLastPara="0" lIns="107742" tIns="107742" rIns="107742" bIns="0" anchor="t"/>
          <a:lstStyle/>
          <a:p>
            <a:pPr algn="l" hangingPunct="0">
              <a:lnSpc>
                <a:spcPct val="100000"/>
              </a:lnSpc>
            </a:pPr>
            <a:r>
              <a:rPr sz="2884" b="1" i="1">
                <a:solidFill>
                  <a:srgbClr val="FFFFFF"/>
                </a:solidFill>
                <a:latin typeface="Roboto"/>
                <a:ea typeface="+mn-ea"/>
                <a:cs typeface="Roboto"/>
              </a:rPr>
              <a:t>Piecemeal Financial Approach</a:t>
            </a:r>
          </a:p>
        </p:txBody>
      </p:sp>
      <p:sp>
        <p:nvSpPr>
          <p:cNvPr id="12" name="Rectangle 11"/>
          <p:cNvSpPr/>
          <p:nvPr/>
        </p:nvSpPr>
        <p:spPr>
          <a:xfrm>
            <a:off x="6908955" y="285750"/>
            <a:ext cx="5824405" cy="657225"/>
          </a:xfrm>
          <a:prstGeom prst="rect">
            <a:avLst/>
          </a:prstGeom>
        </p:spPr>
        <p:txBody>
          <a:bodyPr spcFirstLastPara="0" lIns="95250" tIns="95250" rIns="95250" bIns="0" anchor="t"/>
          <a:lstStyle/>
          <a:p>
            <a:pPr algn="l" hangingPunct="0">
              <a:lnSpc>
                <a:spcPct val="100000"/>
              </a:lnSpc>
            </a:pPr>
            <a:r>
              <a:rPr sz="3075" b="1" i="1">
                <a:solidFill>
                  <a:srgbClr val="FFFFFF"/>
                </a:solidFill>
                <a:latin typeface="Roboto"/>
                <a:ea typeface="+mn-ea"/>
                <a:cs typeface="Roboto"/>
              </a:rPr>
              <a:t>Cornerstone Financial Approach</a:t>
            </a:r>
          </a:p>
        </p:txBody>
      </p:sp>
      <p:pic>
        <p:nvPicPr>
          <p:cNvPr id="13" name="OtherShape-14"/>
          <p:cNvPicPr/>
          <p:nvPr/>
        </p:nvPicPr>
        <p:blipFill rotWithShape="1">
          <a:blip r:embed="rId12"/>
          <a:stretch>
            <a:fillRect/>
          </a:stretch>
        </p:blipFill>
        <p:spPr>
          <a:xfrm rot="897073">
            <a:off x="3242978" y="1301907"/>
            <a:ext cx="1965960" cy="1965960"/>
          </a:xfrm>
          <a:prstGeom prst="rect">
            <a:avLst/>
          </a:prstGeom>
        </p:spPr>
      </p:pic>
      <p:pic>
        <p:nvPicPr>
          <p:cNvPr id="14" name="OtherShape-15"/>
          <p:cNvPicPr/>
          <p:nvPr/>
        </p:nvPicPr>
        <p:blipFill rotWithShape="1">
          <a:blip r:embed="rId13"/>
          <a:stretch>
            <a:fillRect/>
          </a:stretch>
        </p:blipFill>
        <p:spPr>
          <a:xfrm rot="4168848">
            <a:off x="325919" y="3657600"/>
            <a:ext cx="1712922" cy="1712922"/>
          </a:xfrm>
          <a:prstGeom prst="rect">
            <a:avLst/>
          </a:prstGeom>
        </p:spPr>
      </p:pic>
      <p:pic>
        <p:nvPicPr>
          <p:cNvPr id="15" name="OtherShape-16"/>
          <p:cNvPicPr/>
          <p:nvPr/>
        </p:nvPicPr>
        <p:blipFill rotWithShape="1">
          <a:blip r:embed="rId14"/>
          <a:stretch>
            <a:fillRect/>
          </a:stretch>
        </p:blipFill>
        <p:spPr>
          <a:xfrm rot="1789209" flipH="1">
            <a:off x="3941517" y="3404163"/>
            <a:ext cx="1781529" cy="1781529"/>
          </a:xfrm>
          <a:prstGeom prst="rect">
            <a:avLst/>
          </a:prstGeom>
        </p:spPr>
      </p:pic>
      <p:pic>
        <p:nvPicPr>
          <p:cNvPr id="16" name="OtherShape-16 copy 1"/>
          <p:cNvPicPr/>
          <p:nvPr/>
        </p:nvPicPr>
        <p:blipFill rotWithShape="1">
          <a:blip r:embed="rId14"/>
          <a:stretch>
            <a:fillRect/>
          </a:stretch>
        </p:blipFill>
        <p:spPr>
          <a:xfrm rot="-1749197">
            <a:off x="829029" y="1410054"/>
            <a:ext cx="1781529" cy="1781529"/>
          </a:xfrm>
          <a:prstGeom prst="rect">
            <a:avLst/>
          </a:prstGeom>
        </p:spPr>
      </p:pic>
      <p:pic>
        <p:nvPicPr>
          <p:cNvPr id="17" name="OtherShape-15 copy 1"/>
          <p:cNvPicPr/>
          <p:nvPr/>
        </p:nvPicPr>
        <p:blipFill rotWithShape="1">
          <a:blip r:embed="rId13"/>
          <a:stretch>
            <a:fillRect/>
          </a:stretch>
        </p:blipFill>
        <p:spPr>
          <a:xfrm rot="9236112" flipH="1">
            <a:off x="2189509" y="3064081"/>
            <a:ext cx="1712922" cy="1712922"/>
          </a:xfrm>
          <a:prstGeom prst="rect">
            <a:avLst/>
          </a:prstGeom>
        </p:spPr>
      </p:pic>
      <p:pic>
        <p:nvPicPr>
          <p:cNvPr id="18" name="OtherShape-14 copy 4"/>
          <p:cNvPicPr/>
          <p:nvPr/>
        </p:nvPicPr>
        <p:blipFill rotWithShape="1">
          <a:blip r:embed="rId15"/>
          <a:stretch>
            <a:fillRect/>
          </a:stretch>
        </p:blipFill>
        <p:spPr>
          <a:xfrm rot="-5400000">
            <a:off x="7342435" y="2973140"/>
            <a:ext cx="1971675" cy="1988044"/>
          </a:xfrm>
          <a:prstGeom prst="rect">
            <a:avLst/>
          </a:prstGeom>
        </p:spPr>
      </p:pic>
      <p:pic>
        <p:nvPicPr>
          <p:cNvPr id="19" name="OtherShape-14 copy 2"/>
          <p:cNvPicPr/>
          <p:nvPr/>
        </p:nvPicPr>
        <p:blipFill rotWithShape="1">
          <a:blip r:embed="rId12"/>
          <a:stretch>
            <a:fillRect/>
          </a:stretch>
        </p:blipFill>
        <p:spPr>
          <a:xfrm rot="-1476282">
            <a:off x="1275839" y="5266814"/>
            <a:ext cx="1965960" cy="1965960"/>
          </a:xfrm>
          <a:prstGeom prst="rect">
            <a:avLst/>
          </a:prstGeom>
        </p:spPr>
      </p:pic>
      <p:pic>
        <p:nvPicPr>
          <p:cNvPr id="20" name="OtherShape-14 copy 3"/>
          <p:cNvPicPr/>
          <p:nvPr/>
        </p:nvPicPr>
        <p:blipFill rotWithShape="1">
          <a:blip r:embed="rId16"/>
          <a:stretch>
            <a:fillRect/>
          </a:stretch>
        </p:blipFill>
        <p:spPr>
          <a:xfrm rot="-5400000">
            <a:off x="8857227" y="1443367"/>
            <a:ext cx="1965960" cy="2008823"/>
          </a:xfrm>
          <a:prstGeom prst="rect">
            <a:avLst/>
          </a:prstGeom>
        </p:spPr>
      </p:pic>
      <p:pic>
        <p:nvPicPr>
          <p:cNvPr id="21" name="OtherShape-15 copy 2"/>
          <p:cNvPicPr/>
          <p:nvPr/>
        </p:nvPicPr>
        <p:blipFill rotWithShape="1">
          <a:blip r:embed="rId17"/>
          <a:stretch>
            <a:fillRect/>
          </a:stretch>
        </p:blipFill>
        <p:spPr>
          <a:xfrm rot="5400000" flipH="1" flipV="1">
            <a:off x="10410462" y="2980231"/>
            <a:ext cx="1752600" cy="1754785"/>
          </a:xfrm>
          <a:prstGeom prst="rect">
            <a:avLst/>
          </a:prstGeom>
        </p:spPr>
      </p:pic>
      <p:pic>
        <p:nvPicPr>
          <p:cNvPr id="22" name="OtherShape-15 copy 4"/>
          <p:cNvPicPr/>
          <p:nvPr/>
        </p:nvPicPr>
        <p:blipFill rotWithShape="1">
          <a:blip r:embed="rId13"/>
          <a:stretch>
            <a:fillRect/>
          </a:stretch>
        </p:blipFill>
        <p:spPr>
          <a:xfrm rot="-5400000" flipH="1">
            <a:off x="3623455" y="5419725"/>
            <a:ext cx="1712922" cy="1712922"/>
          </a:xfrm>
          <a:prstGeom prst="rect">
            <a:avLst/>
          </a:prstGeom>
        </p:spPr>
      </p:pic>
      <p:sp>
        <p:nvSpPr>
          <p:cNvPr id="23" name="Rectangle 22"/>
          <p:cNvSpPr/>
          <p:nvPr/>
        </p:nvSpPr>
        <p:spPr>
          <a:xfrm rot="-1723797">
            <a:off x="835666" y="1786882"/>
            <a:ext cx="1409372" cy="928306"/>
          </a:xfrm>
          <a:prstGeom prst="rect">
            <a:avLst/>
          </a:prstGeom>
        </p:spPr>
        <p:txBody>
          <a:bodyPr spcFirstLastPara="0" lIns="72524" tIns="72524" rIns="72524" bIns="0" anchor="t"/>
          <a:lstStyle/>
          <a:p>
            <a:pPr algn="ctr" hangingPunct="0">
              <a:lnSpc>
                <a:spcPct val="100000"/>
              </a:lnSpc>
            </a:pPr>
            <a:r>
              <a:rPr sz="1713" b="1" i="1">
                <a:solidFill>
                  <a:srgbClr val="FFFFFF"/>
                </a:solidFill>
                <a:latin typeface="Roboto"/>
                <a:ea typeface="+mn-ea"/>
                <a:cs typeface="Roboto"/>
              </a:rPr>
              <a:t>Goals </a:t>
            </a:r>
          </a:p>
          <a:p>
            <a:pPr algn="ctr" hangingPunct="0">
              <a:lnSpc>
                <a:spcPct val="100000"/>
              </a:lnSpc>
            </a:pPr>
            <a:r>
              <a:rPr sz="1713" b="1" i="1">
                <a:solidFill>
                  <a:srgbClr val="FFFFFF"/>
                </a:solidFill>
                <a:latin typeface="Roboto"/>
                <a:ea typeface="+mn-ea"/>
                <a:cs typeface="Roboto"/>
              </a:rPr>
              <a:t>&amp;</a:t>
            </a:r>
          </a:p>
          <a:p>
            <a:pPr algn="ctr" hangingPunct="0">
              <a:lnSpc>
                <a:spcPct val="100000"/>
              </a:lnSpc>
            </a:pPr>
            <a:r>
              <a:rPr sz="1713" b="1" i="1">
                <a:solidFill>
                  <a:srgbClr val="FFFFFF"/>
                </a:solidFill>
                <a:latin typeface="Roboto"/>
                <a:ea typeface="+mn-ea"/>
                <a:cs typeface="Roboto"/>
              </a:rPr>
              <a:t> Objectives</a:t>
            </a:r>
          </a:p>
        </p:txBody>
      </p:sp>
      <p:sp>
        <p:nvSpPr>
          <p:cNvPr id="24" name="Rectangle 23"/>
          <p:cNvSpPr/>
          <p:nvPr/>
        </p:nvSpPr>
        <p:spPr>
          <a:xfrm rot="838930">
            <a:off x="3475296" y="1825782"/>
            <a:ext cx="1463224" cy="667220"/>
          </a:xfrm>
          <a:prstGeom prst="rect">
            <a:avLst/>
          </a:prstGeom>
        </p:spPr>
        <p:txBody>
          <a:bodyPr spcFirstLastPara="0" lIns="72524" tIns="72524" rIns="72524" bIns="0" anchor="t"/>
          <a:lstStyle/>
          <a:p>
            <a:pPr algn="ctr" hangingPunct="0">
              <a:lnSpc>
                <a:spcPct val="100000"/>
              </a:lnSpc>
            </a:pPr>
            <a:r>
              <a:rPr sz="1713" b="1" i="1">
                <a:solidFill>
                  <a:srgbClr val="FFFFFF"/>
                </a:solidFill>
                <a:latin typeface="Roboto"/>
                <a:ea typeface="+mn-ea"/>
                <a:cs typeface="Roboto"/>
              </a:rPr>
              <a:t>Income Tax</a:t>
            </a:r>
          </a:p>
          <a:p>
            <a:pPr algn="ctr" hangingPunct="0">
              <a:lnSpc>
                <a:spcPct val="100000"/>
              </a:lnSpc>
            </a:pPr>
            <a:r>
              <a:rPr sz="1713" b="1" i="1">
                <a:solidFill>
                  <a:srgbClr val="FFFFFF"/>
                </a:solidFill>
                <a:latin typeface="Roboto"/>
                <a:ea typeface="+mn-ea"/>
                <a:cs typeface="Roboto"/>
              </a:rPr>
              <a:t>(Accountant)</a:t>
            </a:r>
          </a:p>
        </p:txBody>
      </p:sp>
      <p:sp>
        <p:nvSpPr>
          <p:cNvPr id="25" name="Rectangle 24"/>
          <p:cNvSpPr/>
          <p:nvPr/>
        </p:nvSpPr>
        <p:spPr>
          <a:xfrm rot="-1469723">
            <a:off x="2189509" y="3626056"/>
            <a:ext cx="1463224" cy="406134"/>
          </a:xfrm>
          <a:prstGeom prst="rect">
            <a:avLst/>
          </a:prstGeom>
        </p:spPr>
        <p:txBody>
          <a:bodyPr spcFirstLastPara="0" lIns="72524" tIns="72524" rIns="72524" bIns="0" anchor="t"/>
          <a:lstStyle/>
          <a:p>
            <a:pPr algn="ctr" hangingPunct="0">
              <a:lnSpc>
                <a:spcPct val="100000"/>
              </a:lnSpc>
            </a:pPr>
            <a:r>
              <a:rPr sz="1713" b="1" i="1">
                <a:solidFill>
                  <a:srgbClr val="FFFFFF"/>
                </a:solidFill>
                <a:latin typeface="Roboto"/>
                <a:ea typeface="+mn-ea"/>
                <a:cs typeface="Roboto"/>
              </a:rPr>
              <a:t>C.D.s</a:t>
            </a:r>
          </a:p>
        </p:txBody>
      </p:sp>
      <p:sp>
        <p:nvSpPr>
          <p:cNvPr id="26" name="Rectangle 25"/>
          <p:cNvSpPr/>
          <p:nvPr/>
        </p:nvSpPr>
        <p:spPr>
          <a:xfrm rot="-1226098">
            <a:off x="325919" y="4057650"/>
            <a:ext cx="1463224" cy="667220"/>
          </a:xfrm>
          <a:prstGeom prst="rect">
            <a:avLst/>
          </a:prstGeom>
        </p:spPr>
        <p:txBody>
          <a:bodyPr spcFirstLastPara="0" lIns="72524" tIns="72524" rIns="72524" bIns="0" anchor="t"/>
          <a:lstStyle/>
          <a:p>
            <a:pPr algn="ctr" hangingPunct="0">
              <a:lnSpc>
                <a:spcPct val="100000"/>
              </a:lnSpc>
            </a:pPr>
            <a:r>
              <a:rPr sz="1713" b="1" i="1">
                <a:solidFill>
                  <a:srgbClr val="FFFFFF"/>
                </a:solidFill>
                <a:latin typeface="Roboto"/>
                <a:ea typeface="+mn-ea"/>
                <a:cs typeface="Roboto"/>
              </a:rPr>
              <a:t>Wills</a:t>
            </a:r>
          </a:p>
          <a:p>
            <a:pPr algn="ctr" hangingPunct="0">
              <a:lnSpc>
                <a:spcPct val="100000"/>
              </a:lnSpc>
            </a:pPr>
            <a:r>
              <a:rPr sz="1713" b="1" i="1">
                <a:solidFill>
                  <a:srgbClr val="FFFFFF"/>
                </a:solidFill>
                <a:latin typeface="Roboto"/>
                <a:ea typeface="+mn-ea"/>
                <a:cs typeface="Roboto"/>
              </a:rPr>
              <a:t>(Attorney)</a:t>
            </a:r>
          </a:p>
        </p:txBody>
      </p:sp>
      <p:sp>
        <p:nvSpPr>
          <p:cNvPr id="27" name="Rectangle 26"/>
          <p:cNvSpPr/>
          <p:nvPr/>
        </p:nvSpPr>
        <p:spPr>
          <a:xfrm rot="-1443702">
            <a:off x="1440727" y="5885939"/>
            <a:ext cx="1516573" cy="667220"/>
          </a:xfrm>
          <a:prstGeom prst="rect">
            <a:avLst/>
          </a:prstGeom>
        </p:spPr>
        <p:txBody>
          <a:bodyPr spcFirstLastPara="0" lIns="72524" tIns="72524" rIns="72524" bIns="0" anchor="t"/>
          <a:lstStyle/>
          <a:p>
            <a:pPr algn="ctr" hangingPunct="0">
              <a:lnSpc>
                <a:spcPct val="100000"/>
              </a:lnSpc>
            </a:pPr>
            <a:r>
              <a:rPr sz="1713" b="1" i="1">
                <a:solidFill>
                  <a:srgbClr val="FFFFFF"/>
                </a:solidFill>
                <a:latin typeface="Roboto"/>
                <a:ea typeface="+mn-ea"/>
                <a:cs typeface="Roboto"/>
              </a:rPr>
              <a:t>College Costs</a:t>
            </a:r>
          </a:p>
          <a:p>
            <a:pPr algn="ctr" hangingPunct="0">
              <a:lnSpc>
                <a:spcPct val="100000"/>
              </a:lnSpc>
            </a:pPr>
            <a:r>
              <a:rPr sz="1713" b="1" i="1">
                <a:solidFill>
                  <a:srgbClr val="FFFFFF"/>
                </a:solidFill>
                <a:latin typeface="Roboto"/>
                <a:ea typeface="+mn-ea"/>
                <a:cs typeface="Roboto"/>
              </a:rPr>
              <a:t>(Self)</a:t>
            </a:r>
          </a:p>
        </p:txBody>
      </p:sp>
      <p:sp>
        <p:nvSpPr>
          <p:cNvPr id="28" name="Rectangle 27"/>
          <p:cNvSpPr/>
          <p:nvPr/>
        </p:nvSpPr>
        <p:spPr>
          <a:xfrm>
            <a:off x="3754717" y="5705475"/>
            <a:ext cx="1350683" cy="928306"/>
          </a:xfrm>
          <a:prstGeom prst="rect">
            <a:avLst/>
          </a:prstGeom>
        </p:spPr>
        <p:txBody>
          <a:bodyPr spcFirstLastPara="0" lIns="72524" tIns="72524" rIns="72524" bIns="0" anchor="t"/>
          <a:lstStyle/>
          <a:p>
            <a:pPr algn="ctr" hangingPunct="0">
              <a:lnSpc>
                <a:spcPct val="100000"/>
              </a:lnSpc>
            </a:pPr>
            <a:r>
              <a:rPr sz="1713" b="1" i="1">
                <a:solidFill>
                  <a:srgbClr val="FFFFFF"/>
                </a:solidFill>
                <a:latin typeface="Roboto"/>
                <a:ea typeface="+mn-ea"/>
                <a:cs typeface="Roboto"/>
              </a:rPr>
              <a:t>Buy-Sell</a:t>
            </a:r>
          </a:p>
          <a:p>
            <a:pPr algn="ctr" hangingPunct="0">
              <a:lnSpc>
                <a:spcPct val="100000"/>
              </a:lnSpc>
            </a:pPr>
            <a:r>
              <a:rPr sz="1713" b="1" i="1">
                <a:solidFill>
                  <a:srgbClr val="FFFFFF"/>
                </a:solidFill>
                <a:latin typeface="Roboto"/>
                <a:ea typeface="+mn-ea"/>
                <a:cs typeface="Roboto"/>
              </a:rPr>
              <a:t>Agreements</a:t>
            </a:r>
          </a:p>
          <a:p>
            <a:pPr algn="ctr" hangingPunct="0">
              <a:lnSpc>
                <a:spcPct val="100000"/>
              </a:lnSpc>
            </a:pPr>
            <a:r>
              <a:rPr sz="1713" b="1" i="1">
                <a:solidFill>
                  <a:srgbClr val="FFFFFF"/>
                </a:solidFill>
                <a:latin typeface="Roboto"/>
                <a:ea typeface="+mn-ea"/>
                <a:cs typeface="Roboto"/>
              </a:rPr>
              <a:t>(Attorney)</a:t>
            </a:r>
          </a:p>
        </p:txBody>
      </p:sp>
      <p:sp>
        <p:nvSpPr>
          <p:cNvPr id="29" name="Rectangle 28"/>
          <p:cNvSpPr/>
          <p:nvPr/>
        </p:nvSpPr>
        <p:spPr>
          <a:xfrm rot="1735025">
            <a:off x="4221723" y="3623238"/>
            <a:ext cx="1463224" cy="1189393"/>
          </a:xfrm>
          <a:prstGeom prst="rect">
            <a:avLst/>
          </a:prstGeom>
        </p:spPr>
        <p:txBody>
          <a:bodyPr spcFirstLastPara="0" lIns="72524" tIns="72524" rIns="72524" bIns="0" anchor="t"/>
          <a:lstStyle/>
          <a:p>
            <a:pPr algn="ctr" hangingPunct="0">
              <a:lnSpc>
                <a:spcPct val="100000"/>
              </a:lnSpc>
            </a:pPr>
            <a:r>
              <a:rPr sz="1713" b="1" i="1">
                <a:solidFill>
                  <a:srgbClr val="FFFFFF"/>
                </a:solidFill>
                <a:latin typeface="Roboto"/>
                <a:ea typeface="+mn-ea"/>
                <a:cs typeface="Roboto"/>
              </a:rPr>
              <a:t>Pensions, IRAs, 401(k)</a:t>
            </a:r>
          </a:p>
          <a:p>
            <a:pPr algn="ctr" hangingPunct="0">
              <a:lnSpc>
                <a:spcPct val="100000"/>
              </a:lnSpc>
            </a:pPr>
            <a:r>
              <a:rPr sz="1713" b="1" i="1">
                <a:solidFill>
                  <a:srgbClr val="FFFFFF"/>
                </a:solidFill>
                <a:latin typeface="Roboto"/>
                <a:ea typeface="+mn-ea"/>
                <a:cs typeface="Roboto"/>
              </a:rPr>
              <a:t>(Benefits Consultant)</a:t>
            </a:r>
          </a:p>
        </p:txBody>
      </p:sp>
      <p:sp>
        <p:nvSpPr>
          <p:cNvPr id="30" name="Rectangle 29"/>
          <p:cNvSpPr/>
          <p:nvPr/>
        </p:nvSpPr>
        <p:spPr>
          <a:xfrm>
            <a:off x="7540765" y="2114550"/>
            <a:ext cx="1463224" cy="667220"/>
          </a:xfrm>
          <a:prstGeom prst="rect">
            <a:avLst/>
          </a:prstGeom>
        </p:spPr>
        <p:txBody>
          <a:bodyPr spcFirstLastPara="0" lIns="72524" tIns="72524" rIns="72524" bIns="0" anchor="t"/>
          <a:lstStyle/>
          <a:p>
            <a:pPr algn="ctr" hangingPunct="0">
              <a:lnSpc>
                <a:spcPct val="100000"/>
              </a:lnSpc>
            </a:pPr>
            <a:r>
              <a:rPr sz="1713" b="1" i="1">
                <a:solidFill>
                  <a:srgbClr val="FFFFFF"/>
                </a:solidFill>
                <a:latin typeface="Roboto"/>
                <a:ea typeface="+mn-ea"/>
                <a:cs typeface="Roboto"/>
              </a:rPr>
              <a:t>Strategic</a:t>
            </a:r>
          </a:p>
          <a:p>
            <a:pPr algn="ctr" hangingPunct="0">
              <a:lnSpc>
                <a:spcPct val="100000"/>
              </a:lnSpc>
            </a:pPr>
            <a:r>
              <a:rPr sz="1713" b="1" i="1">
                <a:solidFill>
                  <a:srgbClr val="FFFFFF"/>
                </a:solidFill>
                <a:latin typeface="Roboto"/>
                <a:ea typeface="+mn-ea"/>
                <a:cs typeface="Roboto"/>
              </a:rPr>
              <a:t>Retirement</a:t>
            </a:r>
          </a:p>
        </p:txBody>
      </p:sp>
      <p:sp>
        <p:nvSpPr>
          <p:cNvPr id="31" name="Rectangle 30"/>
          <p:cNvSpPr/>
          <p:nvPr/>
        </p:nvSpPr>
        <p:spPr>
          <a:xfrm>
            <a:off x="9091926" y="1981200"/>
            <a:ext cx="1463224" cy="928306"/>
          </a:xfrm>
          <a:prstGeom prst="rect">
            <a:avLst/>
          </a:prstGeom>
        </p:spPr>
        <p:txBody>
          <a:bodyPr spcFirstLastPara="0" lIns="72524" tIns="72524" rIns="72524" bIns="0" anchor="t"/>
          <a:lstStyle/>
          <a:p>
            <a:pPr algn="ctr" hangingPunct="0">
              <a:lnSpc>
                <a:spcPct val="100000"/>
              </a:lnSpc>
            </a:pPr>
            <a:r>
              <a:rPr sz="1713" b="1" i="1">
                <a:solidFill>
                  <a:srgbClr val="FFFFFF"/>
                </a:solidFill>
                <a:latin typeface="Roboto"/>
                <a:ea typeface="+mn-ea"/>
                <a:cs typeface="Roboto"/>
              </a:rPr>
              <a:t>Estate Planning</a:t>
            </a:r>
          </a:p>
          <a:p>
            <a:pPr algn="ctr" hangingPunct="0">
              <a:lnSpc>
                <a:spcPct val="100000"/>
              </a:lnSpc>
            </a:pPr>
            <a:r>
              <a:rPr sz="1713" b="1" i="1">
                <a:solidFill>
                  <a:srgbClr val="FFFFFF"/>
                </a:solidFill>
                <a:latin typeface="Roboto"/>
                <a:ea typeface="+mn-ea"/>
                <a:cs typeface="Roboto"/>
              </a:rPr>
              <a:t>Strategies</a:t>
            </a:r>
          </a:p>
        </p:txBody>
      </p:sp>
      <p:sp>
        <p:nvSpPr>
          <p:cNvPr id="32" name="Rectangle 31"/>
          <p:cNvSpPr/>
          <p:nvPr/>
        </p:nvSpPr>
        <p:spPr>
          <a:xfrm>
            <a:off x="10555150" y="1981200"/>
            <a:ext cx="1463224" cy="928306"/>
          </a:xfrm>
          <a:prstGeom prst="rect">
            <a:avLst/>
          </a:prstGeom>
        </p:spPr>
        <p:txBody>
          <a:bodyPr spcFirstLastPara="0" lIns="72524" tIns="72524" rIns="72524" bIns="0" anchor="t"/>
          <a:lstStyle/>
          <a:p>
            <a:pPr algn="ctr" hangingPunct="0">
              <a:lnSpc>
                <a:spcPct val="100000"/>
              </a:lnSpc>
            </a:pPr>
            <a:r>
              <a:rPr sz="1713" b="1" i="1">
                <a:solidFill>
                  <a:srgbClr val="FFFFFF"/>
                </a:solidFill>
                <a:latin typeface="Roboto"/>
                <a:ea typeface="+mn-ea"/>
                <a:cs typeface="Roboto"/>
              </a:rPr>
              <a:t>Business</a:t>
            </a:r>
          </a:p>
          <a:p>
            <a:pPr algn="ctr" hangingPunct="0">
              <a:lnSpc>
                <a:spcPct val="100000"/>
              </a:lnSpc>
            </a:pPr>
            <a:r>
              <a:rPr sz="1713" b="1" i="1">
                <a:solidFill>
                  <a:srgbClr val="FFFFFF"/>
                </a:solidFill>
                <a:latin typeface="Roboto"/>
                <a:ea typeface="+mn-ea"/>
                <a:cs typeface="Roboto"/>
              </a:rPr>
              <a:t>Continuity</a:t>
            </a:r>
          </a:p>
          <a:p>
            <a:pPr algn="ctr" hangingPunct="0">
              <a:lnSpc>
                <a:spcPct val="100000"/>
              </a:lnSpc>
            </a:pPr>
            <a:r>
              <a:rPr sz="1713" b="1" i="1">
                <a:solidFill>
                  <a:srgbClr val="FFFFFF"/>
                </a:solidFill>
                <a:latin typeface="Roboto"/>
                <a:ea typeface="+mn-ea"/>
                <a:cs typeface="Roboto"/>
              </a:rPr>
              <a:t>Strategies</a:t>
            </a:r>
          </a:p>
        </p:txBody>
      </p:sp>
      <p:sp>
        <p:nvSpPr>
          <p:cNvPr id="33" name="Rectangle 32"/>
          <p:cNvSpPr/>
          <p:nvPr/>
        </p:nvSpPr>
        <p:spPr>
          <a:xfrm>
            <a:off x="10555150" y="3286125"/>
            <a:ext cx="1463224" cy="1189393"/>
          </a:xfrm>
          <a:prstGeom prst="rect">
            <a:avLst/>
          </a:prstGeom>
        </p:spPr>
        <p:txBody>
          <a:bodyPr spcFirstLastPara="0" lIns="72524" tIns="72524" rIns="72524" bIns="0" anchor="t"/>
          <a:lstStyle/>
          <a:p>
            <a:pPr algn="ctr" hangingPunct="0">
              <a:lnSpc>
                <a:spcPct val="100000"/>
              </a:lnSpc>
            </a:pPr>
            <a:r>
              <a:rPr sz="1713" b="1" i="1" dirty="0">
                <a:solidFill>
                  <a:srgbClr val="FFFFFF"/>
                </a:solidFill>
                <a:latin typeface="Roboto"/>
                <a:ea typeface="+mn-ea"/>
                <a:cs typeface="Roboto"/>
              </a:rPr>
              <a:t>Fringe</a:t>
            </a:r>
          </a:p>
          <a:p>
            <a:pPr algn="ctr" hangingPunct="0">
              <a:lnSpc>
                <a:spcPct val="100000"/>
              </a:lnSpc>
            </a:pPr>
            <a:r>
              <a:rPr sz="1713" b="1" i="1" dirty="0">
                <a:solidFill>
                  <a:srgbClr val="FFFFFF"/>
                </a:solidFill>
                <a:latin typeface="Roboto"/>
                <a:ea typeface="+mn-ea"/>
                <a:cs typeface="Roboto"/>
              </a:rPr>
              <a:t>Benefit</a:t>
            </a:r>
          </a:p>
          <a:p>
            <a:pPr algn="ctr" hangingPunct="0">
              <a:lnSpc>
                <a:spcPct val="100000"/>
              </a:lnSpc>
            </a:pPr>
            <a:r>
              <a:rPr sz="1713" b="1" i="1" dirty="0">
                <a:solidFill>
                  <a:srgbClr val="FFFFFF"/>
                </a:solidFill>
                <a:latin typeface="Roboto"/>
                <a:ea typeface="+mn-ea"/>
                <a:cs typeface="Roboto"/>
              </a:rPr>
              <a:t>Planning</a:t>
            </a:r>
          </a:p>
          <a:p>
            <a:pPr algn="ctr" hangingPunct="0">
              <a:lnSpc>
                <a:spcPct val="100000"/>
              </a:lnSpc>
            </a:pPr>
            <a:r>
              <a:rPr sz="1713" b="1" i="1" dirty="0">
                <a:solidFill>
                  <a:srgbClr val="FFFFFF"/>
                </a:solidFill>
                <a:latin typeface="Roboto"/>
                <a:ea typeface="+mn-ea"/>
                <a:cs typeface="Roboto"/>
              </a:rPr>
              <a:t>Strategies</a:t>
            </a:r>
          </a:p>
        </p:txBody>
      </p:sp>
      <p:sp>
        <p:nvSpPr>
          <p:cNvPr id="34" name="Rectangle 33"/>
          <p:cNvSpPr/>
          <p:nvPr/>
        </p:nvSpPr>
        <p:spPr>
          <a:xfrm>
            <a:off x="9082036" y="3519105"/>
            <a:ext cx="1463224" cy="928306"/>
          </a:xfrm>
          <a:prstGeom prst="rect">
            <a:avLst/>
          </a:prstGeom>
        </p:spPr>
        <p:txBody>
          <a:bodyPr spcFirstLastPara="0" lIns="72524" tIns="72524" rIns="72524" bIns="0" anchor="t"/>
          <a:lstStyle/>
          <a:p>
            <a:pPr algn="ctr" hangingPunct="0">
              <a:lnSpc>
                <a:spcPct val="100000"/>
              </a:lnSpc>
            </a:pPr>
            <a:r>
              <a:rPr sz="1713" b="1" i="1" dirty="0">
                <a:solidFill>
                  <a:srgbClr val="FFFFFF"/>
                </a:solidFill>
                <a:latin typeface="Roboto"/>
                <a:ea typeface="+mn-ea"/>
                <a:cs typeface="Roboto"/>
              </a:rPr>
              <a:t>Goals</a:t>
            </a:r>
          </a:p>
          <a:p>
            <a:pPr algn="ctr" hangingPunct="0">
              <a:lnSpc>
                <a:spcPct val="100000"/>
              </a:lnSpc>
            </a:pPr>
            <a:r>
              <a:rPr sz="1713" b="1" i="1" dirty="0">
                <a:solidFill>
                  <a:srgbClr val="FFFFFF"/>
                </a:solidFill>
                <a:latin typeface="Roboto"/>
                <a:ea typeface="+mn-ea"/>
                <a:cs typeface="Roboto"/>
              </a:rPr>
              <a:t>&amp;</a:t>
            </a:r>
          </a:p>
          <a:p>
            <a:pPr algn="ctr" hangingPunct="0">
              <a:lnSpc>
                <a:spcPct val="100000"/>
              </a:lnSpc>
            </a:pPr>
            <a:r>
              <a:rPr sz="1713" b="1" i="1" dirty="0">
                <a:solidFill>
                  <a:srgbClr val="FFFFFF"/>
                </a:solidFill>
                <a:latin typeface="Roboto"/>
                <a:ea typeface="+mn-ea"/>
                <a:cs typeface="Roboto"/>
              </a:rPr>
              <a:t>Objectives</a:t>
            </a:r>
          </a:p>
        </p:txBody>
      </p:sp>
      <p:sp>
        <p:nvSpPr>
          <p:cNvPr id="35" name="Rectangle 34"/>
          <p:cNvSpPr/>
          <p:nvPr/>
        </p:nvSpPr>
        <p:spPr>
          <a:xfrm>
            <a:off x="7537732" y="3448050"/>
            <a:ext cx="1463224" cy="928306"/>
          </a:xfrm>
          <a:prstGeom prst="rect">
            <a:avLst/>
          </a:prstGeom>
        </p:spPr>
        <p:txBody>
          <a:bodyPr spcFirstLastPara="0" lIns="72524" tIns="72524" rIns="72524" bIns="0" anchor="t"/>
          <a:lstStyle/>
          <a:p>
            <a:pPr algn="ctr" hangingPunct="0">
              <a:lnSpc>
                <a:spcPct val="100000"/>
              </a:lnSpc>
            </a:pPr>
            <a:r>
              <a:rPr sz="1713" b="1" i="1">
                <a:solidFill>
                  <a:srgbClr val="FFFFFF"/>
                </a:solidFill>
                <a:latin typeface="Roboto"/>
                <a:ea typeface="+mn-ea"/>
                <a:cs typeface="Roboto"/>
              </a:rPr>
              <a:t>College Funding</a:t>
            </a:r>
          </a:p>
          <a:p>
            <a:pPr algn="ctr" hangingPunct="0">
              <a:lnSpc>
                <a:spcPct val="100000"/>
              </a:lnSpc>
            </a:pPr>
            <a:r>
              <a:rPr sz="1713" b="1" i="1">
                <a:solidFill>
                  <a:srgbClr val="FFFFFF"/>
                </a:solidFill>
                <a:latin typeface="Roboto"/>
                <a:ea typeface="+mn-ea"/>
                <a:cs typeface="Roboto"/>
              </a:rPr>
              <a:t>Planning</a:t>
            </a:r>
          </a:p>
        </p:txBody>
      </p:sp>
      <p:sp>
        <p:nvSpPr>
          <p:cNvPr id="36" name="Rectangle 35"/>
          <p:cNvSpPr/>
          <p:nvPr/>
        </p:nvSpPr>
        <p:spPr>
          <a:xfrm>
            <a:off x="7537732" y="4953000"/>
            <a:ext cx="1463224" cy="928306"/>
          </a:xfrm>
          <a:prstGeom prst="rect">
            <a:avLst/>
          </a:prstGeom>
        </p:spPr>
        <p:txBody>
          <a:bodyPr spcFirstLastPara="0" lIns="72524" tIns="72524" rIns="72524" bIns="0" anchor="t"/>
          <a:lstStyle/>
          <a:p>
            <a:pPr algn="ctr" hangingPunct="0">
              <a:lnSpc>
                <a:spcPct val="100000"/>
              </a:lnSpc>
            </a:pPr>
            <a:r>
              <a:rPr sz="1713" b="1" i="1">
                <a:solidFill>
                  <a:srgbClr val="FFFFFF"/>
                </a:solidFill>
                <a:latin typeface="Roboto"/>
                <a:ea typeface="+mn-ea"/>
                <a:cs typeface="Roboto"/>
              </a:rPr>
              <a:t>Income </a:t>
            </a:r>
          </a:p>
          <a:p>
            <a:pPr algn="ctr" hangingPunct="0">
              <a:lnSpc>
                <a:spcPct val="100000"/>
              </a:lnSpc>
            </a:pPr>
            <a:r>
              <a:rPr sz="1713" b="1" i="1">
                <a:solidFill>
                  <a:srgbClr val="FFFFFF"/>
                </a:solidFill>
                <a:latin typeface="Roboto"/>
                <a:ea typeface="+mn-ea"/>
                <a:cs typeface="Roboto"/>
              </a:rPr>
              <a:t>Tax</a:t>
            </a:r>
          </a:p>
          <a:p>
            <a:pPr algn="ctr" hangingPunct="0">
              <a:lnSpc>
                <a:spcPct val="100000"/>
              </a:lnSpc>
            </a:pPr>
            <a:r>
              <a:rPr sz="1713" b="1" i="1">
                <a:solidFill>
                  <a:srgbClr val="FFFFFF"/>
                </a:solidFill>
                <a:latin typeface="Roboto"/>
                <a:ea typeface="+mn-ea"/>
                <a:cs typeface="Roboto"/>
              </a:rPr>
              <a:t>Strategy</a:t>
            </a:r>
          </a:p>
        </p:txBody>
      </p:sp>
      <p:sp>
        <p:nvSpPr>
          <p:cNvPr id="37" name="Rectangle 36"/>
          <p:cNvSpPr/>
          <p:nvPr/>
        </p:nvSpPr>
        <p:spPr>
          <a:xfrm>
            <a:off x="9091926" y="5105400"/>
            <a:ext cx="1463224" cy="667220"/>
          </a:xfrm>
          <a:prstGeom prst="rect">
            <a:avLst/>
          </a:prstGeom>
        </p:spPr>
        <p:txBody>
          <a:bodyPr spcFirstLastPara="0" lIns="72524" tIns="72524" rIns="72524" bIns="0" anchor="t"/>
          <a:lstStyle/>
          <a:p>
            <a:pPr algn="ctr" hangingPunct="0">
              <a:lnSpc>
                <a:spcPct val="100000"/>
              </a:lnSpc>
            </a:pPr>
            <a:r>
              <a:rPr sz="1713" b="1" i="1">
                <a:solidFill>
                  <a:srgbClr val="FFFFFF"/>
                </a:solidFill>
                <a:latin typeface="Roboto"/>
                <a:ea typeface="+mn-ea"/>
                <a:cs typeface="Roboto"/>
              </a:rPr>
              <a:t>Strategic</a:t>
            </a:r>
          </a:p>
          <a:p>
            <a:pPr algn="ctr" hangingPunct="0">
              <a:lnSpc>
                <a:spcPct val="100000"/>
              </a:lnSpc>
            </a:pPr>
            <a:r>
              <a:rPr sz="1713" b="1" i="1">
                <a:solidFill>
                  <a:srgbClr val="FFFFFF"/>
                </a:solidFill>
                <a:latin typeface="Roboto"/>
                <a:ea typeface="+mn-ea"/>
                <a:cs typeface="Roboto"/>
              </a:rPr>
              <a:t>Investment</a:t>
            </a:r>
          </a:p>
        </p:txBody>
      </p:sp>
      <p:sp>
        <p:nvSpPr>
          <p:cNvPr id="38" name="Rectangle 37"/>
          <p:cNvSpPr/>
          <p:nvPr/>
        </p:nvSpPr>
        <p:spPr>
          <a:xfrm>
            <a:off x="10646594" y="5105400"/>
            <a:ext cx="1463224" cy="667220"/>
          </a:xfrm>
          <a:prstGeom prst="rect">
            <a:avLst/>
          </a:prstGeom>
        </p:spPr>
        <p:txBody>
          <a:bodyPr spcFirstLastPara="0" lIns="72524" tIns="72524" rIns="72524" bIns="0" anchor="t"/>
          <a:lstStyle/>
          <a:p>
            <a:pPr algn="ctr" hangingPunct="0">
              <a:lnSpc>
                <a:spcPct val="100000"/>
              </a:lnSpc>
            </a:pPr>
            <a:r>
              <a:rPr sz="1713" b="1" i="1" dirty="0">
                <a:solidFill>
                  <a:srgbClr val="FFFFFF"/>
                </a:solidFill>
                <a:latin typeface="Roboto"/>
                <a:ea typeface="+mn-ea"/>
                <a:cs typeface="Roboto"/>
              </a:rPr>
              <a:t>Strategic</a:t>
            </a:r>
          </a:p>
          <a:p>
            <a:pPr algn="ctr" hangingPunct="0">
              <a:lnSpc>
                <a:spcPct val="100000"/>
              </a:lnSpc>
            </a:pPr>
            <a:r>
              <a:rPr sz="1713" b="1" i="1" dirty="0">
                <a:solidFill>
                  <a:srgbClr val="FFFFFF"/>
                </a:solidFill>
                <a:latin typeface="Roboto"/>
                <a:ea typeface="+mn-ea"/>
                <a:cs typeface="Roboto"/>
              </a:rPr>
              <a:t>Insurance</a:t>
            </a:r>
          </a:p>
        </p:txBody>
      </p:sp>
    </p:spTree>
    <p:extLst>
      <p:ext uri="{BB962C8B-B14F-4D97-AF65-F5344CB8AC3E}">
        <p14:creationId xmlns:p14="http://schemas.microsoft.com/office/powerpoint/2010/main" val="3930024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9999"/>
        </a:solidFill>
        <a:effectLst/>
      </p:bgPr>
    </p:bg>
    <p:spTree>
      <p:nvGrpSpPr>
        <p:cNvPr id="1" name="Slide 4"/>
        <p:cNvGrpSpPr/>
        <p:nvPr/>
      </p:nvGrpSpPr>
      <p:grpSpPr>
        <a:xfrm>
          <a:off x="0" y="0"/>
          <a:ext cx="0" cy="0"/>
          <a:chOff x="0" y="0"/>
          <a:chExt cx="0" cy="0"/>
        </a:xfrm>
      </p:grpSpPr>
      <p:pic>
        <p:nvPicPr>
          <p:cNvPr id="2" name="Shape-1"/>
          <p:cNvPicPr/>
          <p:nvPr/>
        </p:nvPicPr>
        <p:blipFill rotWithShape="1">
          <a:blip r:embed="rId3"/>
          <a:stretch>
            <a:fillRect/>
          </a:stretch>
        </p:blipFill>
        <p:spPr>
          <a:xfrm>
            <a:off x="0" y="5372100"/>
            <a:ext cx="13049250" cy="1981200"/>
          </a:xfrm>
          <a:prstGeom prst="rect">
            <a:avLst/>
          </a:prstGeom>
        </p:spPr>
      </p:pic>
      <p:pic>
        <p:nvPicPr>
          <p:cNvPr id="3" name="Shape-1"/>
          <p:cNvPicPr/>
          <p:nvPr/>
        </p:nvPicPr>
        <p:blipFill rotWithShape="1">
          <a:blip r:embed="rId4"/>
          <a:stretch>
            <a:fillRect/>
          </a:stretch>
        </p:blipFill>
        <p:spPr>
          <a:xfrm>
            <a:off x="2448520" y="314325"/>
            <a:ext cx="8152209" cy="1390650"/>
          </a:xfrm>
          <a:prstGeom prst="rect">
            <a:avLst/>
          </a:prstGeom>
        </p:spPr>
      </p:pic>
      <p:sp>
        <p:nvSpPr>
          <p:cNvPr id="4" name="Rectangle 3"/>
          <p:cNvSpPr/>
          <p:nvPr/>
        </p:nvSpPr>
        <p:spPr>
          <a:xfrm>
            <a:off x="2448520" y="428625"/>
            <a:ext cx="8114109" cy="1054186"/>
          </a:xfrm>
          <a:prstGeom prst="rect">
            <a:avLst/>
          </a:prstGeom>
        </p:spPr>
        <p:txBody>
          <a:bodyPr spcFirstLastPara="0" lIns="114585" tIns="114585" rIns="114585" bIns="0" anchor="t"/>
          <a:lstStyle/>
          <a:p>
            <a:pPr algn="ctr" hangingPunct="0">
              <a:lnSpc>
                <a:spcPct val="100000"/>
              </a:lnSpc>
            </a:pPr>
            <a:r>
              <a:rPr sz="5413" b="1">
                <a:solidFill>
                  <a:srgbClr val="FFFFFF"/>
                </a:solidFill>
                <a:latin typeface="Roboto"/>
                <a:ea typeface="+mn-ea"/>
                <a:cs typeface="Roboto"/>
              </a:rPr>
              <a:t>The Cornerstone Process</a:t>
            </a:r>
          </a:p>
        </p:txBody>
      </p:sp>
      <p:sp>
        <p:nvSpPr>
          <p:cNvPr id="5" name="Rectangle 4"/>
          <p:cNvSpPr/>
          <p:nvPr/>
        </p:nvSpPr>
        <p:spPr>
          <a:xfrm>
            <a:off x="933450" y="1914525"/>
            <a:ext cx="11144250" cy="567344"/>
          </a:xfrm>
          <a:prstGeom prst="rect">
            <a:avLst/>
          </a:prstGeom>
        </p:spPr>
        <p:txBody>
          <a:bodyPr spcFirstLastPara="0" lIns="101311" tIns="101311" rIns="101311" bIns="0" anchor="t"/>
          <a:lstStyle/>
          <a:p>
            <a:pPr algn="l" hangingPunct="0">
              <a:lnSpc>
                <a:spcPct val="100000"/>
              </a:lnSpc>
            </a:pPr>
            <a:r>
              <a:rPr sz="2393" b="1">
                <a:solidFill>
                  <a:srgbClr val="FFFFFF"/>
                </a:solidFill>
                <a:latin typeface="Roboto"/>
                <a:ea typeface="+mn-ea"/>
                <a:cs typeface="Roboto"/>
              </a:rPr>
              <a:t>On-going review of client objectives, changing environment and new regulations</a:t>
            </a:r>
          </a:p>
        </p:txBody>
      </p:sp>
      <p:pic>
        <p:nvPicPr>
          <p:cNvPr id="6" name="Shape-1"/>
          <p:cNvPicPr/>
          <p:nvPr/>
        </p:nvPicPr>
        <p:blipFill rotWithShape="1">
          <a:blip r:embed="rId5"/>
          <a:stretch>
            <a:fillRect/>
          </a:stretch>
        </p:blipFill>
        <p:spPr>
          <a:xfrm>
            <a:off x="2952750" y="2819400"/>
            <a:ext cx="2000250" cy="2419350"/>
          </a:xfrm>
          <a:prstGeom prst="rect">
            <a:avLst/>
          </a:prstGeom>
        </p:spPr>
      </p:pic>
      <p:pic>
        <p:nvPicPr>
          <p:cNvPr id="7" name="Shape-1 copy 1"/>
          <p:cNvPicPr/>
          <p:nvPr/>
        </p:nvPicPr>
        <p:blipFill rotWithShape="1">
          <a:blip r:embed="rId5"/>
          <a:stretch>
            <a:fillRect/>
          </a:stretch>
        </p:blipFill>
        <p:spPr>
          <a:xfrm>
            <a:off x="5524500" y="2819400"/>
            <a:ext cx="2000250" cy="2419350"/>
          </a:xfrm>
          <a:prstGeom prst="rect">
            <a:avLst/>
          </a:prstGeom>
        </p:spPr>
      </p:pic>
      <p:pic>
        <p:nvPicPr>
          <p:cNvPr id="8" name="Shape-1 copy 2"/>
          <p:cNvPicPr/>
          <p:nvPr/>
        </p:nvPicPr>
        <p:blipFill rotWithShape="1">
          <a:blip r:embed="rId5"/>
          <a:stretch>
            <a:fillRect/>
          </a:stretch>
        </p:blipFill>
        <p:spPr>
          <a:xfrm>
            <a:off x="381000" y="2819400"/>
            <a:ext cx="2000250" cy="2419350"/>
          </a:xfrm>
          <a:prstGeom prst="rect">
            <a:avLst/>
          </a:prstGeom>
        </p:spPr>
      </p:pic>
      <p:pic>
        <p:nvPicPr>
          <p:cNvPr id="9" name="Shape-1 copy 3"/>
          <p:cNvPicPr/>
          <p:nvPr/>
        </p:nvPicPr>
        <p:blipFill rotWithShape="1">
          <a:blip r:embed="rId5"/>
          <a:stretch>
            <a:fillRect/>
          </a:stretch>
        </p:blipFill>
        <p:spPr>
          <a:xfrm>
            <a:off x="8096250" y="2819400"/>
            <a:ext cx="2000250" cy="2419350"/>
          </a:xfrm>
          <a:prstGeom prst="rect">
            <a:avLst/>
          </a:prstGeom>
        </p:spPr>
      </p:pic>
      <p:pic>
        <p:nvPicPr>
          <p:cNvPr id="10" name="Shape-1 copy 4"/>
          <p:cNvPicPr/>
          <p:nvPr/>
        </p:nvPicPr>
        <p:blipFill rotWithShape="1">
          <a:blip r:embed="rId5"/>
          <a:stretch>
            <a:fillRect/>
          </a:stretch>
        </p:blipFill>
        <p:spPr>
          <a:xfrm>
            <a:off x="10668000" y="2819400"/>
            <a:ext cx="2000250" cy="2419350"/>
          </a:xfrm>
          <a:prstGeom prst="rect">
            <a:avLst/>
          </a:prstGeom>
        </p:spPr>
      </p:pic>
      <p:pic>
        <p:nvPicPr>
          <p:cNvPr id="11" name="Interaction14"/>
          <p:cNvPicPr/>
          <p:nvPr/>
        </p:nvPicPr>
        <p:blipFill rotWithShape="1">
          <a:blip r:embed="rId6"/>
          <a:stretch>
            <a:fillRect/>
          </a:stretch>
        </p:blipFill>
        <p:spPr>
          <a:xfrm>
            <a:off x="2419350" y="3819525"/>
            <a:ext cx="482600" cy="371475"/>
          </a:xfrm>
          <a:prstGeom prst="rect">
            <a:avLst/>
          </a:prstGeom>
        </p:spPr>
      </p:pic>
      <p:pic>
        <p:nvPicPr>
          <p:cNvPr id="12" name="Interaction14 copy 1"/>
          <p:cNvPicPr/>
          <p:nvPr/>
        </p:nvPicPr>
        <p:blipFill rotWithShape="1">
          <a:blip r:embed="rId6"/>
          <a:stretch>
            <a:fillRect/>
          </a:stretch>
        </p:blipFill>
        <p:spPr>
          <a:xfrm>
            <a:off x="4989314" y="3819525"/>
            <a:ext cx="482600" cy="371475"/>
          </a:xfrm>
          <a:prstGeom prst="rect">
            <a:avLst/>
          </a:prstGeom>
        </p:spPr>
      </p:pic>
      <p:pic>
        <p:nvPicPr>
          <p:cNvPr id="13" name="Interaction14 copy 2"/>
          <p:cNvPicPr/>
          <p:nvPr/>
        </p:nvPicPr>
        <p:blipFill rotWithShape="1">
          <a:blip r:embed="rId6"/>
          <a:stretch>
            <a:fillRect/>
          </a:stretch>
        </p:blipFill>
        <p:spPr>
          <a:xfrm>
            <a:off x="7581900" y="3819525"/>
            <a:ext cx="482600" cy="371475"/>
          </a:xfrm>
          <a:prstGeom prst="rect">
            <a:avLst/>
          </a:prstGeom>
        </p:spPr>
      </p:pic>
      <p:pic>
        <p:nvPicPr>
          <p:cNvPr id="14" name="Interaction14 copy 3"/>
          <p:cNvPicPr/>
          <p:nvPr/>
        </p:nvPicPr>
        <p:blipFill rotWithShape="1">
          <a:blip r:embed="rId6"/>
          <a:stretch>
            <a:fillRect/>
          </a:stretch>
        </p:blipFill>
        <p:spPr>
          <a:xfrm>
            <a:off x="10153650" y="3819525"/>
            <a:ext cx="482600" cy="371475"/>
          </a:xfrm>
          <a:prstGeom prst="rect">
            <a:avLst/>
          </a:prstGeom>
        </p:spPr>
      </p:pic>
      <p:sp>
        <p:nvSpPr>
          <p:cNvPr id="15" name="Rectangle 14"/>
          <p:cNvSpPr/>
          <p:nvPr/>
        </p:nvSpPr>
        <p:spPr>
          <a:xfrm>
            <a:off x="476250" y="3581400"/>
            <a:ext cx="1771650" cy="809625"/>
          </a:xfrm>
          <a:prstGeom prst="rect">
            <a:avLst/>
          </a:prstGeom>
        </p:spPr>
        <p:txBody>
          <a:bodyPr spcFirstLastPara="0" lIns="95250" tIns="95250" rIns="95250" bIns="0" anchor="t"/>
          <a:lstStyle/>
          <a:p>
            <a:pPr algn="ctr" hangingPunct="0">
              <a:lnSpc>
                <a:spcPct val="100000"/>
              </a:lnSpc>
            </a:pPr>
            <a:r>
              <a:rPr sz="2025" b="1">
                <a:solidFill>
                  <a:srgbClr val="FFFFFF"/>
                </a:solidFill>
                <a:latin typeface="Roboto"/>
                <a:ea typeface="+mn-ea"/>
                <a:cs typeface="Roboto"/>
              </a:rPr>
              <a:t>Introductory</a:t>
            </a:r>
          </a:p>
          <a:p>
            <a:pPr algn="ctr" hangingPunct="0">
              <a:lnSpc>
                <a:spcPct val="100000"/>
              </a:lnSpc>
            </a:pPr>
            <a:r>
              <a:rPr sz="2025" b="1">
                <a:solidFill>
                  <a:srgbClr val="FFFFFF"/>
                </a:solidFill>
                <a:latin typeface="Roboto"/>
                <a:ea typeface="+mn-ea"/>
                <a:cs typeface="Roboto"/>
              </a:rPr>
              <a:t>Meeting</a:t>
            </a:r>
          </a:p>
        </p:txBody>
      </p:sp>
      <p:sp>
        <p:nvSpPr>
          <p:cNvPr id="16" name="Rectangle 15"/>
          <p:cNvSpPr/>
          <p:nvPr/>
        </p:nvSpPr>
        <p:spPr>
          <a:xfrm>
            <a:off x="3163230" y="3114675"/>
            <a:ext cx="1624381" cy="1733550"/>
          </a:xfrm>
          <a:prstGeom prst="rect">
            <a:avLst/>
          </a:prstGeom>
        </p:spPr>
        <p:txBody>
          <a:bodyPr spcFirstLastPara="0" lIns="95250" tIns="95250" rIns="95250" bIns="0" anchor="t"/>
          <a:lstStyle/>
          <a:p>
            <a:pPr algn="ctr" hangingPunct="0">
              <a:lnSpc>
                <a:spcPct val="100000"/>
              </a:lnSpc>
            </a:pPr>
            <a:r>
              <a:rPr sz="2025" b="1">
                <a:solidFill>
                  <a:srgbClr val="FFFFFF"/>
                </a:solidFill>
                <a:latin typeface="Roboto"/>
                <a:ea typeface="+mn-ea"/>
                <a:cs typeface="Roboto"/>
              </a:rPr>
              <a:t>Define Goals &amp; Objectives/Data Gathering</a:t>
            </a:r>
          </a:p>
        </p:txBody>
      </p:sp>
      <p:sp>
        <p:nvSpPr>
          <p:cNvPr id="17" name="Rectangle 16"/>
          <p:cNvSpPr/>
          <p:nvPr/>
        </p:nvSpPr>
        <p:spPr>
          <a:xfrm>
            <a:off x="5524500" y="3438525"/>
            <a:ext cx="1962150" cy="1114425"/>
          </a:xfrm>
          <a:prstGeom prst="rect">
            <a:avLst/>
          </a:prstGeom>
        </p:spPr>
        <p:txBody>
          <a:bodyPr spcFirstLastPara="0" lIns="95250" tIns="95250" rIns="95250" bIns="0" anchor="t"/>
          <a:lstStyle/>
          <a:p>
            <a:pPr algn="ctr" hangingPunct="0">
              <a:lnSpc>
                <a:spcPct val="100000"/>
              </a:lnSpc>
            </a:pPr>
            <a:r>
              <a:rPr sz="2025" b="1">
                <a:solidFill>
                  <a:srgbClr val="FFFFFF"/>
                </a:solidFill>
                <a:latin typeface="Roboto"/>
                <a:ea typeface="+mn-ea"/>
                <a:cs typeface="Roboto"/>
              </a:rPr>
              <a:t>Analysis &amp; Strategy Development</a:t>
            </a:r>
          </a:p>
        </p:txBody>
      </p:sp>
      <p:sp>
        <p:nvSpPr>
          <p:cNvPr id="18" name="Rectangle 17"/>
          <p:cNvSpPr/>
          <p:nvPr/>
        </p:nvSpPr>
        <p:spPr>
          <a:xfrm>
            <a:off x="8162925" y="3552825"/>
            <a:ext cx="1847850" cy="809625"/>
          </a:xfrm>
          <a:prstGeom prst="rect">
            <a:avLst/>
          </a:prstGeom>
        </p:spPr>
        <p:txBody>
          <a:bodyPr spcFirstLastPara="0" lIns="95250" tIns="95250" rIns="95250" bIns="0" anchor="t"/>
          <a:lstStyle/>
          <a:p>
            <a:pPr algn="ctr" hangingPunct="0">
              <a:lnSpc>
                <a:spcPct val="100000"/>
              </a:lnSpc>
            </a:pPr>
            <a:r>
              <a:rPr sz="2025" b="1">
                <a:solidFill>
                  <a:srgbClr val="FFFFFF"/>
                </a:solidFill>
                <a:latin typeface="Roboto"/>
                <a:ea typeface="+mn-ea"/>
                <a:cs typeface="Roboto"/>
              </a:rPr>
              <a:t>Presentation to Client</a:t>
            </a:r>
          </a:p>
        </p:txBody>
      </p:sp>
      <p:sp>
        <p:nvSpPr>
          <p:cNvPr id="19" name="Rectangle 18"/>
          <p:cNvSpPr/>
          <p:nvPr/>
        </p:nvSpPr>
        <p:spPr>
          <a:xfrm>
            <a:off x="10521950" y="3657600"/>
            <a:ext cx="2254250" cy="485775"/>
          </a:xfrm>
          <a:prstGeom prst="rect">
            <a:avLst/>
          </a:prstGeom>
        </p:spPr>
        <p:txBody>
          <a:bodyPr spcFirstLastPara="0" lIns="95250" tIns="95250" rIns="95250" bIns="0" anchor="t"/>
          <a:lstStyle/>
          <a:p>
            <a:pPr algn="ctr" hangingPunct="0">
              <a:lnSpc>
                <a:spcPct val="100000"/>
              </a:lnSpc>
            </a:pPr>
            <a:r>
              <a:rPr sz="1950" b="1">
                <a:solidFill>
                  <a:srgbClr val="FFFFFF"/>
                </a:solidFill>
                <a:latin typeface="Roboto"/>
                <a:ea typeface="+mn-ea"/>
                <a:cs typeface="Roboto"/>
              </a:rPr>
              <a:t>Implementation</a:t>
            </a:r>
          </a:p>
        </p:txBody>
      </p:sp>
      <p:sp>
        <p:nvSpPr>
          <p:cNvPr id="20" name="Rectangle 19"/>
          <p:cNvSpPr/>
          <p:nvPr/>
        </p:nvSpPr>
        <p:spPr>
          <a:xfrm>
            <a:off x="476250" y="5629275"/>
            <a:ext cx="1809750" cy="1562100"/>
          </a:xfrm>
          <a:prstGeom prst="rect">
            <a:avLst/>
          </a:prstGeom>
        </p:spPr>
        <p:txBody>
          <a:bodyPr spcFirstLastPara="0" lIns="95250" tIns="95250" rIns="95250" bIns="0" anchor="t"/>
          <a:lstStyle/>
          <a:p>
            <a:pPr algn="ctr" hangingPunct="0">
              <a:lnSpc>
                <a:spcPct val="100000"/>
              </a:lnSpc>
            </a:pPr>
            <a:r>
              <a:rPr sz="2250" b="1">
                <a:solidFill>
                  <a:srgbClr val="FFFFFF"/>
                </a:solidFill>
                <a:latin typeface="Roboto"/>
                <a:ea typeface="+mn-ea"/>
                <a:cs typeface="Roboto"/>
              </a:rPr>
              <a:t>Describe Services Provided by Cornerstone</a:t>
            </a:r>
          </a:p>
        </p:txBody>
      </p:sp>
      <p:sp>
        <p:nvSpPr>
          <p:cNvPr id="21" name="Rectangle 20"/>
          <p:cNvSpPr/>
          <p:nvPr/>
        </p:nvSpPr>
        <p:spPr>
          <a:xfrm>
            <a:off x="3071722" y="5648325"/>
            <a:ext cx="1715889" cy="1562100"/>
          </a:xfrm>
          <a:prstGeom prst="rect">
            <a:avLst/>
          </a:prstGeom>
        </p:spPr>
        <p:txBody>
          <a:bodyPr spcFirstLastPara="0" lIns="95250" tIns="95250" rIns="95250" bIns="0" anchor="t"/>
          <a:lstStyle/>
          <a:p>
            <a:pPr algn="ctr" hangingPunct="0">
              <a:lnSpc>
                <a:spcPct val="100000"/>
              </a:lnSpc>
            </a:pPr>
            <a:r>
              <a:rPr sz="2250" b="1">
                <a:solidFill>
                  <a:srgbClr val="FFFFFF"/>
                </a:solidFill>
                <a:latin typeface="Roboto"/>
                <a:ea typeface="+mn-ea"/>
                <a:cs typeface="Roboto"/>
              </a:rPr>
              <a:t>Collect All</a:t>
            </a:r>
          </a:p>
          <a:p>
            <a:pPr algn="ctr" hangingPunct="0">
              <a:lnSpc>
                <a:spcPct val="100000"/>
              </a:lnSpc>
            </a:pPr>
            <a:r>
              <a:rPr sz="2250" b="1">
                <a:solidFill>
                  <a:srgbClr val="FFFFFF"/>
                </a:solidFill>
                <a:latin typeface="Roboto"/>
                <a:ea typeface="+mn-ea"/>
                <a:cs typeface="Roboto"/>
              </a:rPr>
              <a:t>Necessary</a:t>
            </a:r>
          </a:p>
          <a:p>
            <a:pPr algn="ctr" hangingPunct="0">
              <a:lnSpc>
                <a:spcPct val="100000"/>
              </a:lnSpc>
            </a:pPr>
            <a:r>
              <a:rPr sz="2250" b="1">
                <a:solidFill>
                  <a:srgbClr val="FFFFFF"/>
                </a:solidFill>
                <a:latin typeface="Roboto"/>
                <a:ea typeface="+mn-ea"/>
                <a:cs typeface="Roboto"/>
              </a:rPr>
              <a:t>Financial</a:t>
            </a:r>
          </a:p>
          <a:p>
            <a:pPr algn="ctr" hangingPunct="0">
              <a:lnSpc>
                <a:spcPct val="100000"/>
              </a:lnSpc>
            </a:pPr>
            <a:r>
              <a:rPr sz="2250" b="1">
                <a:solidFill>
                  <a:srgbClr val="FFFFFF"/>
                </a:solidFill>
                <a:latin typeface="Roboto"/>
                <a:ea typeface="+mn-ea"/>
                <a:cs typeface="Roboto"/>
              </a:rPr>
              <a:t>Information</a:t>
            </a:r>
          </a:p>
        </p:txBody>
      </p:sp>
      <p:sp>
        <p:nvSpPr>
          <p:cNvPr id="22" name="Rectangle 21"/>
          <p:cNvSpPr/>
          <p:nvPr/>
        </p:nvSpPr>
        <p:spPr>
          <a:xfrm>
            <a:off x="5400675" y="5667375"/>
            <a:ext cx="2181225" cy="1562100"/>
          </a:xfrm>
          <a:prstGeom prst="rect">
            <a:avLst/>
          </a:prstGeom>
        </p:spPr>
        <p:txBody>
          <a:bodyPr spcFirstLastPara="0" lIns="95250" tIns="95250" rIns="95250" bIns="0" anchor="t"/>
          <a:lstStyle/>
          <a:p>
            <a:pPr algn="ctr" hangingPunct="0">
              <a:lnSpc>
                <a:spcPct val="100000"/>
              </a:lnSpc>
            </a:pPr>
            <a:r>
              <a:rPr sz="2250" b="1">
                <a:solidFill>
                  <a:srgbClr val="FFFFFF"/>
                </a:solidFill>
                <a:latin typeface="Roboto"/>
                <a:ea typeface="+mn-ea"/>
                <a:cs typeface="Roboto"/>
              </a:rPr>
              <a:t>Team Analysis and Review &amp; Strategic Plan Development</a:t>
            </a:r>
          </a:p>
        </p:txBody>
      </p:sp>
      <p:sp>
        <p:nvSpPr>
          <p:cNvPr id="23" name="Rectangle 22"/>
          <p:cNvSpPr/>
          <p:nvPr/>
        </p:nvSpPr>
        <p:spPr>
          <a:xfrm>
            <a:off x="8096250" y="5667375"/>
            <a:ext cx="2019300" cy="1562100"/>
          </a:xfrm>
          <a:prstGeom prst="rect">
            <a:avLst/>
          </a:prstGeom>
        </p:spPr>
        <p:txBody>
          <a:bodyPr spcFirstLastPara="0" lIns="95250" tIns="95250" rIns="95250" bIns="0" anchor="t"/>
          <a:lstStyle/>
          <a:p>
            <a:pPr algn="ctr" hangingPunct="0">
              <a:lnSpc>
                <a:spcPct val="100000"/>
              </a:lnSpc>
            </a:pPr>
            <a:r>
              <a:rPr sz="2250" b="1">
                <a:solidFill>
                  <a:srgbClr val="FFFFFF"/>
                </a:solidFill>
                <a:latin typeface="Roboto"/>
                <a:ea typeface="+mn-ea"/>
                <a:cs typeface="Roboto"/>
              </a:rPr>
              <a:t>Explanation of Strategic Plan Details and Rationale</a:t>
            </a:r>
          </a:p>
        </p:txBody>
      </p:sp>
      <p:sp>
        <p:nvSpPr>
          <p:cNvPr id="24" name="Rectangle 23"/>
          <p:cNvSpPr/>
          <p:nvPr/>
        </p:nvSpPr>
        <p:spPr>
          <a:xfrm>
            <a:off x="10329516" y="5734050"/>
            <a:ext cx="2639119" cy="1219200"/>
          </a:xfrm>
          <a:prstGeom prst="rect">
            <a:avLst/>
          </a:prstGeom>
        </p:spPr>
        <p:txBody>
          <a:bodyPr spcFirstLastPara="0" lIns="95250" tIns="95250" rIns="95250" bIns="0" anchor="t"/>
          <a:lstStyle/>
          <a:p>
            <a:pPr algn="ctr" hangingPunct="0">
              <a:lnSpc>
                <a:spcPct val="100000"/>
              </a:lnSpc>
            </a:pPr>
            <a:r>
              <a:rPr sz="2250" b="1">
                <a:solidFill>
                  <a:srgbClr val="FFFFFF"/>
                </a:solidFill>
                <a:latin typeface="Roboto"/>
                <a:ea typeface="+mn-ea"/>
                <a:cs typeface="Roboto"/>
              </a:rPr>
              <a:t>Plan Recommendations Are Implemented</a:t>
            </a:r>
          </a:p>
        </p:txBody>
      </p:sp>
      <p:pic>
        <p:nvPicPr>
          <p:cNvPr id="25" name="Interaction50"/>
          <p:cNvPicPr/>
          <p:nvPr/>
        </p:nvPicPr>
        <p:blipFill rotWithShape="1">
          <a:blip r:embed="rId7"/>
          <a:stretch>
            <a:fillRect/>
          </a:stretch>
        </p:blipFill>
        <p:spPr>
          <a:xfrm rot="-5400000">
            <a:off x="885825" y="5076825"/>
            <a:ext cx="990600" cy="419100"/>
          </a:xfrm>
          <a:prstGeom prst="rect">
            <a:avLst/>
          </a:prstGeom>
        </p:spPr>
      </p:pic>
      <p:pic>
        <p:nvPicPr>
          <p:cNvPr id="26" name="Interaction50 copy 1"/>
          <p:cNvPicPr/>
          <p:nvPr/>
        </p:nvPicPr>
        <p:blipFill rotWithShape="1">
          <a:blip r:embed="rId7"/>
          <a:stretch>
            <a:fillRect/>
          </a:stretch>
        </p:blipFill>
        <p:spPr>
          <a:xfrm rot="-5400000">
            <a:off x="3499171" y="5076825"/>
            <a:ext cx="990600" cy="419100"/>
          </a:xfrm>
          <a:prstGeom prst="rect">
            <a:avLst/>
          </a:prstGeom>
        </p:spPr>
      </p:pic>
      <p:pic>
        <p:nvPicPr>
          <p:cNvPr id="27" name="Interaction50 copy 2"/>
          <p:cNvPicPr/>
          <p:nvPr/>
        </p:nvPicPr>
        <p:blipFill rotWithShape="1">
          <a:blip r:embed="rId7"/>
          <a:stretch>
            <a:fillRect/>
          </a:stretch>
        </p:blipFill>
        <p:spPr>
          <a:xfrm rot="-5400000">
            <a:off x="6029325" y="5076825"/>
            <a:ext cx="990600" cy="419100"/>
          </a:xfrm>
          <a:prstGeom prst="rect">
            <a:avLst/>
          </a:prstGeom>
        </p:spPr>
      </p:pic>
      <p:pic>
        <p:nvPicPr>
          <p:cNvPr id="28" name="Interaction50 copy 3"/>
          <p:cNvPicPr/>
          <p:nvPr/>
        </p:nvPicPr>
        <p:blipFill rotWithShape="1">
          <a:blip r:embed="rId7"/>
          <a:stretch>
            <a:fillRect/>
          </a:stretch>
        </p:blipFill>
        <p:spPr>
          <a:xfrm rot="-5400000">
            <a:off x="8590359" y="5076825"/>
            <a:ext cx="990600" cy="419100"/>
          </a:xfrm>
          <a:prstGeom prst="rect">
            <a:avLst/>
          </a:prstGeom>
        </p:spPr>
      </p:pic>
      <p:pic>
        <p:nvPicPr>
          <p:cNvPr id="29" name="Interaction50 copy 4"/>
          <p:cNvPicPr/>
          <p:nvPr/>
        </p:nvPicPr>
        <p:blipFill rotWithShape="1">
          <a:blip r:embed="rId7"/>
          <a:stretch>
            <a:fillRect/>
          </a:stretch>
        </p:blipFill>
        <p:spPr>
          <a:xfrm rot="-5400000">
            <a:off x="11172825" y="5076825"/>
            <a:ext cx="990600" cy="419100"/>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5"/>
        <p:cNvGrpSpPr/>
        <p:nvPr/>
      </p:nvGrpSpPr>
      <p:grpSpPr>
        <a:xfrm>
          <a:off x="0" y="0"/>
          <a:ext cx="0" cy="0"/>
          <a:chOff x="0" y="0"/>
          <a:chExt cx="0" cy="0"/>
        </a:xfrm>
      </p:grpSpPr>
      <p:pic>
        <p:nvPicPr>
          <p:cNvPr id="2" name="Shape-1 copy 1"/>
          <p:cNvPicPr/>
          <p:nvPr/>
        </p:nvPicPr>
        <p:blipFill rotWithShape="1">
          <a:blip r:embed="rId3"/>
          <a:stretch>
            <a:fillRect/>
          </a:stretch>
        </p:blipFill>
        <p:spPr>
          <a:xfrm>
            <a:off x="457200" y="257175"/>
            <a:ext cx="2571750" cy="3686175"/>
          </a:xfrm>
          <a:prstGeom prst="rect">
            <a:avLst/>
          </a:prstGeom>
        </p:spPr>
      </p:pic>
      <p:pic>
        <p:nvPicPr>
          <p:cNvPr id="3" name="Shape-1"/>
          <p:cNvPicPr/>
          <p:nvPr/>
        </p:nvPicPr>
        <p:blipFill rotWithShape="1">
          <a:blip r:embed="rId4"/>
          <a:stretch>
            <a:fillRect/>
          </a:stretch>
        </p:blipFill>
        <p:spPr>
          <a:xfrm>
            <a:off x="0" y="4010420"/>
            <a:ext cx="13049250" cy="3304780"/>
          </a:xfrm>
          <a:prstGeom prst="rect">
            <a:avLst/>
          </a:prstGeom>
        </p:spPr>
      </p:pic>
      <p:pic>
        <p:nvPicPr>
          <p:cNvPr id="4" name="image"/>
          <p:cNvPicPr/>
          <p:nvPr/>
        </p:nvPicPr>
        <p:blipFill rotWithShape="1">
          <a:blip r:embed="rId5"/>
          <a:stretch>
            <a:fillRect/>
          </a:stretch>
        </p:blipFill>
        <p:spPr>
          <a:xfrm>
            <a:off x="590945" y="362345"/>
            <a:ext cx="2301505" cy="3435573"/>
          </a:xfrm>
          <a:prstGeom prst="rect">
            <a:avLst/>
          </a:prstGeom>
        </p:spPr>
      </p:pic>
      <p:sp>
        <p:nvSpPr>
          <p:cNvPr id="5" name="Rectangle 4"/>
          <p:cNvSpPr/>
          <p:nvPr/>
        </p:nvSpPr>
        <p:spPr>
          <a:xfrm>
            <a:off x="590945" y="4209656"/>
            <a:ext cx="11990317" cy="3024348"/>
          </a:xfrm>
          <a:prstGeom prst="rect">
            <a:avLst/>
          </a:prstGeom>
        </p:spPr>
        <p:txBody>
          <a:bodyPr spcFirstLastPara="0" lIns="67534" tIns="67534" rIns="67534" bIns="0" anchor="t"/>
          <a:lstStyle/>
          <a:p>
            <a:pPr algn="ctr" hangingPunct="0">
              <a:lnSpc>
                <a:spcPct val="100000"/>
              </a:lnSpc>
            </a:pPr>
            <a:r>
              <a:rPr lang="en-US" sz="1400" dirty="0"/>
              <a:t>Robert </a:t>
            </a:r>
            <a:r>
              <a:rPr lang="en-US" sz="1400" dirty="0" err="1"/>
              <a:t>Belcuore</a:t>
            </a:r>
            <a:r>
              <a:rPr lang="en-US" sz="1400" dirty="0"/>
              <a:t> founded Cornerstone in 2010 based on the core values of education, protection, and a servant's heart for all his client's financial needs. Robert developed his unique ability to communicate and demystify complex investment and financial concepts, making them easier for clients to understand, while spending eighteen years teaching in the public school system. Since then, Robert has educated thousands of individuals on lasting investment strategies for retirement, social security planning, estate planning, and tax saving strategies through public seminars. In addition Robert has individually met with hundreds of people for personalized financial planning from a wide variety of unique situations. Robert Received a masters degree from Jersey City State College, a doctorate equivalent degree in Educational Administration from Montclair State University in Pedagogy, and completed his undergraduate studies in political science at The University of Connecticut. These values, experiences, and education give Robert a perspective on financial planning that make him uniquely qualified to help you achieve your retirement and financial dreams. Robert now lives in Millburn, NJ with his wife, Loraine, and their three daughters. Robert's favorite roll in life is being the father of his daughters Faith, Ava, and Alexa. Robert played football while attending The University of Connecticut where he was voted captain by his teammates and achieved All American status as a player and was a member of the Dallas Cowboys after graduating. Robert is also a Deacon and Board Member at The Life Christian Church. </a:t>
            </a:r>
            <a:endParaRPr sz="1400" dirty="0">
              <a:solidFill>
                <a:srgbClr val="FFFFFF"/>
              </a:solidFill>
              <a:latin typeface="Roboto"/>
              <a:ea typeface="+mn-ea"/>
              <a:cs typeface="Roboto"/>
            </a:endParaRPr>
          </a:p>
        </p:txBody>
      </p:sp>
      <p:sp>
        <p:nvSpPr>
          <p:cNvPr id="6" name="Rectangle 5"/>
          <p:cNvSpPr/>
          <p:nvPr/>
        </p:nvSpPr>
        <p:spPr>
          <a:xfrm>
            <a:off x="2843212" y="6838184"/>
            <a:ext cx="7324725" cy="323850"/>
          </a:xfrm>
          <a:prstGeom prst="rect">
            <a:avLst/>
          </a:prstGeom>
        </p:spPr>
        <p:txBody>
          <a:bodyPr spcFirstLastPara="0" lIns="95250" tIns="95250" rIns="95250" bIns="0" anchor="t"/>
          <a:lstStyle/>
          <a:p>
            <a:pPr algn="l" hangingPunct="0">
              <a:lnSpc>
                <a:spcPct val="100000"/>
              </a:lnSpc>
            </a:pPr>
            <a:r>
              <a:rPr sz="900" dirty="0">
                <a:solidFill>
                  <a:srgbClr val="FFFFFF"/>
                </a:solidFill>
                <a:latin typeface="Roboto"/>
                <a:ea typeface="+mn-ea"/>
                <a:cs typeface="Roboto"/>
              </a:rPr>
              <a:t>It is not our position to offer tax advice. Please consult with your own Accountant prior to making any decisions regarding your own situation.</a:t>
            </a:r>
          </a:p>
        </p:txBody>
      </p:sp>
      <p:sp>
        <p:nvSpPr>
          <p:cNvPr id="7" name="Rectangle 6"/>
          <p:cNvSpPr/>
          <p:nvPr/>
        </p:nvSpPr>
        <p:spPr>
          <a:xfrm>
            <a:off x="3343275" y="1485900"/>
            <a:ext cx="6491720" cy="2038040"/>
          </a:xfrm>
          <a:prstGeom prst="rect">
            <a:avLst/>
          </a:prstGeom>
        </p:spPr>
        <p:txBody>
          <a:bodyPr spcFirstLastPara="0" lIns="101902" tIns="101902" rIns="101902" bIns="0" anchor="t"/>
          <a:lstStyle/>
          <a:p>
            <a:pPr algn="ctr" hangingPunct="0">
              <a:lnSpc>
                <a:spcPct val="100000"/>
              </a:lnSpc>
            </a:pPr>
            <a:r>
              <a:rPr sz="2407" b="1" i="1" dirty="0">
                <a:latin typeface="Crimson Text"/>
                <a:ea typeface="+mn-ea"/>
                <a:cs typeface="Crimson Text"/>
              </a:rPr>
              <a:t>Founder and Managing Partner</a:t>
            </a:r>
          </a:p>
          <a:p>
            <a:pPr algn="ctr" hangingPunct="0">
              <a:lnSpc>
                <a:spcPct val="100000"/>
              </a:lnSpc>
            </a:pPr>
            <a:r>
              <a:rPr sz="2407" b="1" i="1" dirty="0">
                <a:latin typeface="Crimson Text"/>
                <a:ea typeface="+mn-ea"/>
                <a:cs typeface="Crimson Text"/>
              </a:rPr>
              <a:t>Financial Representative</a:t>
            </a:r>
          </a:p>
          <a:p>
            <a:pPr algn="ctr" hangingPunct="0">
              <a:lnSpc>
                <a:spcPct val="100000"/>
              </a:lnSpc>
            </a:pPr>
            <a:r>
              <a:rPr sz="2407" dirty="0">
                <a:latin typeface="Crimson Text"/>
                <a:ea typeface="+mn-ea"/>
                <a:cs typeface="Crimson Text"/>
              </a:rPr>
              <a:t>161 Madison Ave, Suite 230 Morristown, NJ 07960</a:t>
            </a:r>
          </a:p>
          <a:p>
            <a:pPr algn="ctr" hangingPunct="0">
              <a:lnSpc>
                <a:spcPct val="100000"/>
              </a:lnSpc>
            </a:pPr>
            <a:r>
              <a:rPr sz="2407" dirty="0">
                <a:latin typeface="Crimson Text"/>
                <a:ea typeface="+mn-ea"/>
                <a:cs typeface="Crimson Text"/>
              </a:rPr>
              <a:t>Direct Line: (973) 418-4841</a:t>
            </a:r>
          </a:p>
          <a:p>
            <a:pPr algn="ctr" hangingPunct="0">
              <a:lnSpc>
                <a:spcPct val="100000"/>
              </a:lnSpc>
            </a:pPr>
            <a:r>
              <a:rPr sz="2407" dirty="0">
                <a:latin typeface="Crimson Text"/>
                <a:ea typeface="+mn-ea"/>
                <a:cs typeface="Crimson Text"/>
              </a:rPr>
              <a:t>Direct Fax: (973) 267-0341</a:t>
            </a:r>
          </a:p>
        </p:txBody>
      </p:sp>
      <p:sp>
        <p:nvSpPr>
          <p:cNvPr id="8" name="Rectangle 7"/>
          <p:cNvSpPr/>
          <p:nvPr/>
        </p:nvSpPr>
        <p:spPr>
          <a:xfrm>
            <a:off x="3571875" y="257175"/>
            <a:ext cx="6029325" cy="1009650"/>
          </a:xfrm>
          <a:prstGeom prst="rect">
            <a:avLst/>
          </a:prstGeom>
        </p:spPr>
        <p:txBody>
          <a:bodyPr spcFirstLastPara="0" lIns="95250" tIns="95250" rIns="95250" bIns="0" anchor="t"/>
          <a:lstStyle/>
          <a:p>
            <a:pPr algn="l" hangingPunct="0">
              <a:lnSpc>
                <a:spcPct val="100000"/>
              </a:lnSpc>
            </a:pPr>
            <a:r>
              <a:rPr sz="5400" b="1" i="1">
                <a:solidFill>
                  <a:srgbClr val="F38330"/>
                </a:solidFill>
                <a:latin typeface="Roboto"/>
                <a:ea typeface="+mn-ea"/>
                <a:cs typeface="Roboto"/>
              </a:rPr>
              <a:t>Robert G. Belcuore</a:t>
            </a:r>
          </a:p>
        </p:txBody>
      </p:sp>
      <p:pic>
        <p:nvPicPr>
          <p:cNvPr id="13" name="Picture 12" descr="A black and white logo&#10;&#10;Description automatically generated">
            <a:extLst>
              <a:ext uri="{FF2B5EF4-FFF2-40B4-BE49-F238E27FC236}">
                <a16:creationId xmlns:a16="http://schemas.microsoft.com/office/drawing/2014/main" id="{BCA500D3-2A68-77ED-3E9D-EE330E7E86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7937" y="257175"/>
            <a:ext cx="2601176" cy="760031"/>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Untitled copy 2"/>
        <p:cNvGrpSpPr/>
        <p:nvPr/>
      </p:nvGrpSpPr>
      <p:grpSpPr>
        <a:xfrm>
          <a:off x="0" y="0"/>
          <a:ext cx="0" cy="0"/>
          <a:chOff x="0" y="0"/>
          <a:chExt cx="0" cy="0"/>
        </a:xfrm>
      </p:grpSpPr>
      <p:pic>
        <p:nvPicPr>
          <p:cNvPr id="2" name="Shape-1 copy 1"/>
          <p:cNvPicPr/>
          <p:nvPr/>
        </p:nvPicPr>
        <p:blipFill rotWithShape="1">
          <a:blip r:embed="rId3"/>
          <a:stretch>
            <a:fillRect/>
          </a:stretch>
        </p:blipFill>
        <p:spPr>
          <a:xfrm>
            <a:off x="457199" y="420130"/>
            <a:ext cx="2908731" cy="2928552"/>
          </a:xfrm>
          <a:prstGeom prst="rect">
            <a:avLst/>
          </a:prstGeom>
        </p:spPr>
      </p:pic>
      <p:pic>
        <p:nvPicPr>
          <p:cNvPr id="3" name="Shape-1"/>
          <p:cNvPicPr/>
          <p:nvPr/>
        </p:nvPicPr>
        <p:blipFill rotWithShape="1">
          <a:blip r:embed="rId4"/>
          <a:stretch>
            <a:fillRect/>
          </a:stretch>
        </p:blipFill>
        <p:spPr>
          <a:xfrm>
            <a:off x="-35057" y="4210050"/>
            <a:ext cx="13084307" cy="3143250"/>
          </a:xfrm>
          <a:prstGeom prst="rect">
            <a:avLst/>
          </a:prstGeom>
        </p:spPr>
      </p:pic>
      <p:sp>
        <p:nvSpPr>
          <p:cNvPr id="4" name="Rectangle 3"/>
          <p:cNvSpPr/>
          <p:nvPr/>
        </p:nvSpPr>
        <p:spPr>
          <a:xfrm>
            <a:off x="3705225" y="1584153"/>
            <a:ext cx="6305550" cy="2038040"/>
          </a:xfrm>
          <a:prstGeom prst="rect">
            <a:avLst/>
          </a:prstGeom>
        </p:spPr>
        <p:txBody>
          <a:bodyPr spcFirstLastPara="0" lIns="101902" tIns="101902" rIns="101902" bIns="0" anchor="t"/>
          <a:lstStyle/>
          <a:p>
            <a:pPr algn="ctr" hangingPunct="0">
              <a:lnSpc>
                <a:spcPct val="100000"/>
              </a:lnSpc>
            </a:pPr>
            <a:r>
              <a:rPr sz="2407" b="1" i="1" dirty="0">
                <a:latin typeface="Crimson Text"/>
                <a:ea typeface="+mn-ea"/>
                <a:cs typeface="Crimson Text"/>
              </a:rPr>
              <a:t>Financial Representative</a:t>
            </a:r>
          </a:p>
          <a:p>
            <a:pPr algn="ctr" hangingPunct="0">
              <a:lnSpc>
                <a:spcPct val="100000"/>
              </a:lnSpc>
            </a:pPr>
            <a:r>
              <a:rPr sz="2407" b="1" i="1" dirty="0">
                <a:latin typeface="Crimson Text"/>
                <a:ea typeface="+mn-ea"/>
                <a:cs typeface="Crimson Text"/>
              </a:rPr>
              <a:t>Cornerstone Financial</a:t>
            </a:r>
          </a:p>
          <a:p>
            <a:pPr algn="ctr" hangingPunct="0">
              <a:lnSpc>
                <a:spcPct val="100000"/>
              </a:lnSpc>
            </a:pPr>
            <a:r>
              <a:rPr sz="2407" dirty="0">
                <a:latin typeface="Crimson Text"/>
                <a:ea typeface="+mn-ea"/>
                <a:cs typeface="Crimson Text"/>
              </a:rPr>
              <a:t>161 Madison Ave, Suite 230 Morristown, NJ 07960</a:t>
            </a:r>
          </a:p>
          <a:p>
            <a:pPr algn="ctr" hangingPunct="0">
              <a:lnSpc>
                <a:spcPct val="100000"/>
              </a:lnSpc>
            </a:pPr>
            <a:r>
              <a:rPr sz="2407" dirty="0">
                <a:latin typeface="Crimson Text"/>
                <a:ea typeface="+mn-ea"/>
                <a:cs typeface="Crimson Text"/>
              </a:rPr>
              <a:t>Direct Line: (201) 686-6269</a:t>
            </a:r>
          </a:p>
          <a:p>
            <a:pPr algn="ctr" hangingPunct="0">
              <a:lnSpc>
                <a:spcPct val="100000"/>
              </a:lnSpc>
            </a:pPr>
            <a:endParaRPr sz="2407" dirty="0">
              <a:latin typeface="Crimson Text"/>
              <a:ea typeface="+mn-ea"/>
              <a:cs typeface="Crimson Text"/>
            </a:endParaRPr>
          </a:p>
        </p:txBody>
      </p:sp>
      <p:sp>
        <p:nvSpPr>
          <p:cNvPr id="5" name="Rectangle 4"/>
          <p:cNvSpPr/>
          <p:nvPr/>
        </p:nvSpPr>
        <p:spPr>
          <a:xfrm>
            <a:off x="2381250" y="4229100"/>
            <a:ext cx="9168325" cy="2809407"/>
          </a:xfrm>
          <a:prstGeom prst="rect">
            <a:avLst/>
          </a:prstGeom>
        </p:spPr>
        <p:txBody>
          <a:bodyPr spcFirstLastPara="0" lIns="67534" tIns="67534" rIns="67534" bIns="0" anchor="t"/>
          <a:lstStyle/>
          <a:p>
            <a:pPr algn="just" hangingPunct="0">
              <a:lnSpc>
                <a:spcPct val="100000"/>
              </a:lnSpc>
            </a:pPr>
            <a:r>
              <a:rPr sz="1500" dirty="0">
                <a:solidFill>
                  <a:srgbClr val="FFFFFF"/>
                </a:solidFill>
                <a:latin typeface="Roboto"/>
                <a:ea typeface="+mn-ea"/>
                <a:cs typeface="Roboto"/>
              </a:rPr>
              <a:t>Jose Luis has over 25 years of experience as a Financial Representative. Through his core mission, Jose Luis establishes trust, instills confidence and always strives to make a positive impact on the lives of his clients. As part of his comprehensive financial services, individuals and businesses are accustomed to a very proactive and tailored approach, from in depth analysis and investment management consultation, retirement and insurance strategies to legacy protection. In his spare time, Jose Luis enjoys giving back to the community through athletic oriented-charities supporting autism, multiple sclerosis and various others. Jose Luis is also an avid sports enthusiast with specific interest in football, basketball, and golf. Jose Luis has a son Aaron and his daughter Olivia. Professional Certifications include Series 7, Series 63, Series 3, &amp; Series 65 </a:t>
            </a:r>
          </a:p>
          <a:p>
            <a:pPr algn="just" hangingPunct="0">
              <a:lnSpc>
                <a:spcPct val="100000"/>
              </a:lnSpc>
            </a:pPr>
            <a:r>
              <a:rPr sz="1500" dirty="0">
                <a:solidFill>
                  <a:srgbClr val="FFFFFF"/>
                </a:solidFill>
                <a:latin typeface="Roboto"/>
                <a:ea typeface="+mn-ea"/>
                <a:cs typeface="Roboto"/>
              </a:rPr>
              <a:t>Life, Health &amp; Accident Insurance Licenses include the states of NJ, NY, PA, OH, FL, CO, CA, MD, VA, &amp;  MA, GA, AL, IL, CT</a:t>
            </a:r>
          </a:p>
        </p:txBody>
      </p:sp>
      <p:sp>
        <p:nvSpPr>
          <p:cNvPr id="6" name="Rectangle 5"/>
          <p:cNvSpPr/>
          <p:nvPr/>
        </p:nvSpPr>
        <p:spPr>
          <a:xfrm>
            <a:off x="2843212" y="6908330"/>
            <a:ext cx="7324725" cy="323850"/>
          </a:xfrm>
          <a:prstGeom prst="rect">
            <a:avLst/>
          </a:prstGeom>
        </p:spPr>
        <p:txBody>
          <a:bodyPr spcFirstLastPara="0" lIns="95250" tIns="95250" rIns="95250" bIns="0" anchor="t"/>
          <a:lstStyle/>
          <a:p>
            <a:pPr algn="l" hangingPunct="0">
              <a:lnSpc>
                <a:spcPct val="100000"/>
              </a:lnSpc>
            </a:pPr>
            <a:r>
              <a:rPr sz="900" dirty="0">
                <a:solidFill>
                  <a:srgbClr val="FFFFFF"/>
                </a:solidFill>
                <a:latin typeface="Roboto"/>
                <a:ea typeface="+mn-ea"/>
                <a:cs typeface="Roboto"/>
              </a:rPr>
              <a:t>It is not our position to offer tax advice. Please consult with your own Accountant prior to making any decisions regarding your own situation.</a:t>
            </a:r>
          </a:p>
        </p:txBody>
      </p:sp>
      <p:sp>
        <p:nvSpPr>
          <p:cNvPr id="7" name="Rectangle 6"/>
          <p:cNvSpPr/>
          <p:nvPr/>
        </p:nvSpPr>
        <p:spPr>
          <a:xfrm>
            <a:off x="4246024" y="274376"/>
            <a:ext cx="5438775" cy="1009650"/>
          </a:xfrm>
          <a:prstGeom prst="rect">
            <a:avLst/>
          </a:prstGeom>
        </p:spPr>
        <p:txBody>
          <a:bodyPr spcFirstLastPara="0" lIns="95250" tIns="95250" rIns="95250" bIns="0" anchor="t"/>
          <a:lstStyle/>
          <a:p>
            <a:pPr algn="l" hangingPunct="0">
              <a:lnSpc>
                <a:spcPct val="100000"/>
              </a:lnSpc>
            </a:pPr>
            <a:r>
              <a:rPr sz="5400" b="1" i="1" dirty="0">
                <a:solidFill>
                  <a:srgbClr val="F38330"/>
                </a:solidFill>
                <a:latin typeface="Roboto"/>
                <a:ea typeface="+mn-ea"/>
                <a:cs typeface="Roboto"/>
              </a:rPr>
              <a:t>Jose Luis Blanco</a:t>
            </a:r>
          </a:p>
        </p:txBody>
      </p:sp>
      <p:pic>
        <p:nvPicPr>
          <p:cNvPr id="11" name="Picture 10" descr="A person in a suit&#10;&#10;Description automatically generated">
            <a:extLst>
              <a:ext uri="{FF2B5EF4-FFF2-40B4-BE49-F238E27FC236}">
                <a16:creationId xmlns:a16="http://schemas.microsoft.com/office/drawing/2014/main" id="{77F7C1D7-1813-97FF-3ECA-A12EB612E1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618" y="537776"/>
            <a:ext cx="2644090" cy="2644090"/>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4A4E9EE2-B709-6CCF-49C9-0B7C247C66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7937" y="257175"/>
            <a:ext cx="2601176" cy="760031"/>
          </a:xfrm>
          <a:prstGeom prst="rect">
            <a:avLst/>
          </a:prstGeom>
        </p:spPr>
      </p:pic>
    </p:spTree>
    <p:extLst>
      <p:ext uri="{BB962C8B-B14F-4D97-AF65-F5344CB8AC3E}">
        <p14:creationId xmlns:p14="http://schemas.microsoft.com/office/powerpoint/2010/main" val="1255709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3"/>
        <p:cNvGrpSpPr/>
        <p:nvPr/>
      </p:nvGrpSpPr>
      <p:grpSpPr>
        <a:xfrm>
          <a:off x="0" y="0"/>
          <a:ext cx="0" cy="0"/>
          <a:chOff x="0" y="0"/>
          <a:chExt cx="0" cy="0"/>
        </a:xfrm>
      </p:grpSpPr>
      <p:pic>
        <p:nvPicPr>
          <p:cNvPr id="2" name="Shape-1 copy 1"/>
          <p:cNvPicPr/>
          <p:nvPr/>
        </p:nvPicPr>
        <p:blipFill rotWithShape="1">
          <a:blip r:embed="rId3"/>
          <a:stretch>
            <a:fillRect/>
          </a:stretch>
        </p:blipFill>
        <p:spPr>
          <a:xfrm>
            <a:off x="353843" y="489185"/>
            <a:ext cx="3177012" cy="3106941"/>
          </a:xfrm>
          <a:prstGeom prst="rect">
            <a:avLst/>
          </a:prstGeom>
        </p:spPr>
      </p:pic>
      <p:pic>
        <p:nvPicPr>
          <p:cNvPr id="3" name="Shape-1"/>
          <p:cNvPicPr/>
          <p:nvPr/>
        </p:nvPicPr>
        <p:blipFill rotWithShape="1">
          <a:blip r:embed="rId4"/>
          <a:stretch>
            <a:fillRect/>
          </a:stretch>
        </p:blipFill>
        <p:spPr>
          <a:xfrm>
            <a:off x="-35057" y="3984120"/>
            <a:ext cx="13084307" cy="3369180"/>
          </a:xfrm>
          <a:prstGeom prst="rect">
            <a:avLst/>
          </a:prstGeom>
        </p:spPr>
      </p:pic>
      <p:sp>
        <p:nvSpPr>
          <p:cNvPr id="4" name="Rectangle 3"/>
          <p:cNvSpPr/>
          <p:nvPr/>
        </p:nvSpPr>
        <p:spPr>
          <a:xfrm>
            <a:off x="3566440" y="1414600"/>
            <a:ext cx="6639791" cy="2038040"/>
          </a:xfrm>
          <a:prstGeom prst="rect">
            <a:avLst/>
          </a:prstGeom>
        </p:spPr>
        <p:txBody>
          <a:bodyPr spcFirstLastPara="0" lIns="101902" tIns="101902" rIns="101902" bIns="0" anchor="t"/>
          <a:lstStyle/>
          <a:p>
            <a:pPr algn="ctr" hangingPunct="0">
              <a:lnSpc>
                <a:spcPct val="100000"/>
              </a:lnSpc>
            </a:pPr>
            <a:r>
              <a:rPr sz="2407" b="1" i="1" dirty="0">
                <a:latin typeface="Crimson Text"/>
                <a:ea typeface="+mn-ea"/>
                <a:cs typeface="Crimson Text"/>
              </a:rPr>
              <a:t>Financial Advisor</a:t>
            </a:r>
          </a:p>
          <a:p>
            <a:pPr algn="ctr" hangingPunct="0">
              <a:lnSpc>
                <a:spcPct val="100000"/>
              </a:lnSpc>
            </a:pPr>
            <a:r>
              <a:rPr lang="en-US" sz="2400" b="1" i="1" dirty="0">
                <a:latin typeface="Crimson Text"/>
                <a:ea typeface="+mn-ea"/>
                <a:cs typeface="Crimson Text"/>
              </a:rPr>
              <a:t>Senior Relationship Manager</a:t>
            </a:r>
            <a:endParaRPr sz="2400" b="1" i="1" dirty="0">
              <a:latin typeface="Crimson Text"/>
              <a:ea typeface="+mn-ea"/>
              <a:cs typeface="Crimson Text"/>
            </a:endParaRPr>
          </a:p>
          <a:p>
            <a:pPr algn="ctr" hangingPunct="0">
              <a:lnSpc>
                <a:spcPct val="100000"/>
              </a:lnSpc>
            </a:pPr>
            <a:r>
              <a:rPr sz="2000" dirty="0">
                <a:latin typeface="Crimson Text"/>
                <a:ea typeface="+mn-ea"/>
                <a:cs typeface="Crimson Text"/>
              </a:rPr>
              <a:t>161 Madison Ave, Suite 230 Morristown, NJ 07960</a:t>
            </a:r>
          </a:p>
          <a:p>
            <a:pPr algn="ctr" hangingPunct="0">
              <a:lnSpc>
                <a:spcPct val="100000"/>
              </a:lnSpc>
            </a:pPr>
            <a:r>
              <a:rPr sz="2000" dirty="0">
                <a:latin typeface="Crimson Text"/>
                <a:ea typeface="+mn-ea"/>
                <a:cs typeface="Crimson Text"/>
              </a:rPr>
              <a:t>Direct Line: (973) 271-0335</a:t>
            </a:r>
            <a:endParaRPr lang="en-US" sz="2000" dirty="0">
              <a:latin typeface="Crimson Text"/>
              <a:ea typeface="+mn-ea"/>
              <a:cs typeface="Crimson Text"/>
            </a:endParaRPr>
          </a:p>
          <a:p>
            <a:pPr algn="ctr" hangingPunct="0"/>
            <a:r>
              <a:rPr lang="en-US" sz="2000" dirty="0">
                <a:latin typeface="Crimson Text"/>
                <a:ea typeface="+mn-ea"/>
                <a:cs typeface="Crimson Text"/>
              </a:rPr>
              <a:t>Direct Fax: (973) 267-0341</a:t>
            </a:r>
          </a:p>
          <a:p>
            <a:pPr algn="ctr" hangingPunct="0">
              <a:lnSpc>
                <a:spcPct val="100000"/>
              </a:lnSpc>
            </a:pPr>
            <a:endParaRPr sz="2407" dirty="0">
              <a:latin typeface="Crimson Text"/>
              <a:ea typeface="+mn-ea"/>
              <a:cs typeface="Crimson Text"/>
            </a:endParaRPr>
          </a:p>
          <a:p>
            <a:pPr algn="ctr" hangingPunct="0">
              <a:lnSpc>
                <a:spcPct val="100000"/>
              </a:lnSpc>
            </a:pPr>
            <a:endParaRPr sz="2407" dirty="0">
              <a:latin typeface="Crimson Text"/>
              <a:ea typeface="+mn-ea"/>
              <a:cs typeface="Crimson Text"/>
            </a:endParaRPr>
          </a:p>
        </p:txBody>
      </p:sp>
      <p:sp>
        <p:nvSpPr>
          <p:cNvPr id="5" name="Rectangle 4"/>
          <p:cNvSpPr/>
          <p:nvPr/>
        </p:nvSpPr>
        <p:spPr>
          <a:xfrm>
            <a:off x="852487" y="4307131"/>
            <a:ext cx="11306175" cy="2345701"/>
          </a:xfrm>
          <a:prstGeom prst="rect">
            <a:avLst/>
          </a:prstGeom>
        </p:spPr>
        <p:txBody>
          <a:bodyPr spcFirstLastPara="0" lIns="67534" tIns="67534" rIns="67534" bIns="0" anchor="t"/>
          <a:lstStyle/>
          <a:p>
            <a:pPr algn="ctr" hangingPunct="0">
              <a:lnSpc>
                <a:spcPct val="100000"/>
              </a:lnSpc>
            </a:pPr>
            <a:r>
              <a:rPr lang="en-US" sz="1200" b="0" dirty="0">
                <a:solidFill>
                  <a:srgbClr val="000000"/>
                </a:solidFill>
                <a:effectLst/>
                <a:latin typeface="Times New Roman" panose="02020603050405020304" pitchFamily="18" charset="0"/>
                <a:cs typeface="Times New Roman" panose="02020603050405020304" pitchFamily="18" charset="0"/>
              </a:rPr>
              <a:t>Matthew’s client philosophy is deeply influenced by his father’s example of work ethic and dedication to excellence as a union 164 electrician and a US Army veteran. He gave Matthew a deep-rooted foundational belief of the importance of honesty, transparency, and above all, doing right by the clients that entrust their dreams to his financial planning and guidance. Matthew’s father also provided an example of proper financial planning, when after his unexpected death, Matthew, his mother and two younger brothers found that their father had left them with enough life insurance, investments, and support from union 164 so that they would not have to worry about their financial security. Matthew and Cornerstone prioritize their clients’ needs, collaborating closely to craft tailored plans. These not only meet immediate objectives but also amplify earnings and savings through distinctive and often underutilized risk management and tax-reduction methods using tax-deferred and Roth retirement accounts and planning withdrawals to remain in a lower tax bracket. Their goal is to help clients earn more and retain more! Aside from being a partner to his firm, Matthew is a New Jersey resident who graduated from Montclair State University. In his spare time, Matthew’s hobbies include exercising and physical fitness, sunny days at the beach, spending time with family, hiking, horseback riding, snowmobiling, and is currently studying for his CFP designation.</a:t>
            </a:r>
            <a:endParaRPr sz="1200" dirty="0">
              <a:solidFill>
                <a:srgbClr val="FFFFFF"/>
              </a:solidFill>
              <a:latin typeface="Times New Roman" panose="02020603050405020304" pitchFamily="18" charset="0"/>
              <a:cs typeface="Times New Roman" panose="02020603050405020304" pitchFamily="18" charset="0"/>
            </a:endParaRPr>
          </a:p>
        </p:txBody>
      </p:sp>
      <p:sp>
        <p:nvSpPr>
          <p:cNvPr id="6" name="Rectangle 5"/>
          <p:cNvSpPr/>
          <p:nvPr/>
        </p:nvSpPr>
        <p:spPr>
          <a:xfrm>
            <a:off x="2144791" y="6512942"/>
            <a:ext cx="8231561" cy="980248"/>
          </a:xfrm>
          <a:prstGeom prst="rect">
            <a:avLst/>
          </a:prstGeom>
        </p:spPr>
        <p:txBody>
          <a:bodyPr spcFirstLastPara="0" lIns="95250" tIns="95250" rIns="95250" bIns="0" anchor="t"/>
          <a:lstStyle/>
          <a:p>
            <a:pPr algn="l"/>
            <a:r>
              <a:rPr lang="en-US" sz="700" dirty="0">
                <a:solidFill>
                  <a:srgbClr val="222222"/>
                </a:solidFill>
                <a:effectLst/>
                <a:latin typeface="Times New Roman" panose="02020603050405020304" pitchFamily="18" charset="0"/>
                <a:cs typeface="Times New Roman" panose="02020603050405020304" pitchFamily="18" charset="0"/>
              </a:rPr>
              <a:t>Investment advisory services provided by Regal Investment Advisors, LLC, an SEC Registered Investment Advisor. Regal Investment Advisors is independent of [Cornerstone Wealth Associates</a:t>
            </a:r>
            <a:r>
              <a:rPr lang="en-US" sz="700" dirty="0">
                <a:solidFill>
                  <a:srgbClr val="242424"/>
                </a:solidFill>
                <a:effectLst/>
                <a:latin typeface="Times New Roman" panose="02020603050405020304" pitchFamily="18" charset="0"/>
                <a:cs typeface="Times New Roman" panose="02020603050405020304" pitchFamily="18" charset="0"/>
              </a:rPr>
              <a:t>].</a:t>
            </a:r>
          </a:p>
          <a:p>
            <a:pPr algn="l"/>
            <a:r>
              <a:rPr lang="en-US" sz="700" dirty="0">
                <a:solidFill>
                  <a:srgbClr val="242424"/>
                </a:solidFill>
                <a:effectLst/>
                <a:latin typeface="Times New Roman" panose="02020603050405020304" pitchFamily="18" charset="0"/>
                <a:cs typeface="Times New Roman" panose="02020603050405020304" pitchFamily="18" charset="0"/>
              </a:rPr>
              <a:t>Securities offered through Regulus Financial Group, LLC. Member FINRA / SIPC. Cornerstone Wealth Associates, LLC is independent of Regulus Financial Group.</a:t>
            </a:r>
          </a:p>
          <a:p>
            <a:pPr algn="l"/>
            <a:r>
              <a:rPr lang="en-US" sz="700" dirty="0">
                <a:solidFill>
                  <a:srgbClr val="242424"/>
                </a:solidFill>
                <a:effectLst/>
                <a:latin typeface="Times New Roman" panose="02020603050405020304" pitchFamily="18" charset="0"/>
                <a:cs typeface="Times New Roman" panose="02020603050405020304" pitchFamily="18" charset="0"/>
              </a:rPr>
              <a:t>Do not transmit orders or instructions regarding your account by email. For your protection, we cannot accept or act on such instructions. Similarly Cornerstone Wealth Associates, LLC does not accept trading instructions via voicemail, text messages, instant messaging, or facsimile. Please speak directly with your Representative if you need to give instructions related to your account.</a:t>
            </a:r>
          </a:p>
        </p:txBody>
      </p:sp>
      <p:sp>
        <p:nvSpPr>
          <p:cNvPr id="7" name="Rectangle 6"/>
          <p:cNvSpPr/>
          <p:nvPr/>
        </p:nvSpPr>
        <p:spPr>
          <a:xfrm>
            <a:off x="3899816" y="498786"/>
            <a:ext cx="5973040" cy="1009650"/>
          </a:xfrm>
          <a:prstGeom prst="rect">
            <a:avLst/>
          </a:prstGeom>
        </p:spPr>
        <p:txBody>
          <a:bodyPr spcFirstLastPara="0" lIns="95250" tIns="95250" rIns="95250" bIns="0" anchor="t"/>
          <a:lstStyle/>
          <a:p>
            <a:pPr algn="ctr" hangingPunct="0">
              <a:lnSpc>
                <a:spcPct val="100000"/>
              </a:lnSpc>
            </a:pPr>
            <a:r>
              <a:rPr sz="5000" b="1" i="1" dirty="0">
                <a:solidFill>
                  <a:srgbClr val="F38330"/>
                </a:solidFill>
                <a:latin typeface="Roboto"/>
                <a:ea typeface="+mn-ea"/>
                <a:cs typeface="Roboto"/>
              </a:rPr>
              <a:t>Matt</a:t>
            </a:r>
            <a:r>
              <a:rPr lang="en-US" sz="5000" b="1" i="1" dirty="0">
                <a:solidFill>
                  <a:srgbClr val="F38330"/>
                </a:solidFill>
                <a:latin typeface="Roboto"/>
                <a:ea typeface="+mn-ea"/>
                <a:cs typeface="Roboto"/>
              </a:rPr>
              <a:t>hew</a:t>
            </a:r>
            <a:r>
              <a:rPr sz="5000" b="1" i="1" dirty="0">
                <a:solidFill>
                  <a:srgbClr val="F38330"/>
                </a:solidFill>
                <a:latin typeface="Roboto"/>
                <a:ea typeface="+mn-ea"/>
                <a:cs typeface="Roboto"/>
              </a:rPr>
              <a:t> Mortillaro</a:t>
            </a:r>
          </a:p>
        </p:txBody>
      </p:sp>
      <p:pic>
        <p:nvPicPr>
          <p:cNvPr id="13" name="Picture 12" descr="A person in a suit smiling&#10;&#10;Description automatically generated">
            <a:extLst>
              <a:ext uri="{FF2B5EF4-FFF2-40B4-BE49-F238E27FC236}">
                <a16:creationId xmlns:a16="http://schemas.microsoft.com/office/drawing/2014/main" id="{71121370-112C-CF3C-D95F-A41EB175C0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762" y="590036"/>
            <a:ext cx="2901174" cy="2905237"/>
          </a:xfrm>
          <a:prstGeom prst="rect">
            <a:avLst/>
          </a:prstGeom>
        </p:spPr>
      </p:pic>
      <p:pic>
        <p:nvPicPr>
          <p:cNvPr id="9" name="Picture 8" descr="A black and white logo&#10;&#10;Description automatically generated">
            <a:extLst>
              <a:ext uri="{FF2B5EF4-FFF2-40B4-BE49-F238E27FC236}">
                <a16:creationId xmlns:a16="http://schemas.microsoft.com/office/drawing/2014/main" id="{457BC7F9-5DFB-AAC7-6D77-DA0E32299E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7937" y="257175"/>
            <a:ext cx="2601176" cy="760031"/>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3">
          <a:extLst>
            <a:ext uri="{FF2B5EF4-FFF2-40B4-BE49-F238E27FC236}">
              <a16:creationId xmlns:a16="http://schemas.microsoft.com/office/drawing/2014/main" id="{03FDE522-A330-07C2-1B43-B5A280E0C834}"/>
            </a:ext>
          </a:extLst>
        </p:cNvPr>
        <p:cNvGrpSpPr/>
        <p:nvPr/>
      </p:nvGrpSpPr>
      <p:grpSpPr>
        <a:xfrm>
          <a:off x="0" y="0"/>
          <a:ext cx="0" cy="0"/>
          <a:chOff x="0" y="0"/>
          <a:chExt cx="0" cy="0"/>
        </a:xfrm>
      </p:grpSpPr>
      <p:pic>
        <p:nvPicPr>
          <p:cNvPr id="2" name="Shape-1 copy 1">
            <a:extLst>
              <a:ext uri="{FF2B5EF4-FFF2-40B4-BE49-F238E27FC236}">
                <a16:creationId xmlns:a16="http://schemas.microsoft.com/office/drawing/2014/main" id="{A505B6A0-82E7-2CDB-F0DA-835FEE80F7C0}"/>
              </a:ext>
            </a:extLst>
          </p:cNvPr>
          <p:cNvPicPr/>
          <p:nvPr/>
        </p:nvPicPr>
        <p:blipFill rotWithShape="1">
          <a:blip r:embed="rId3"/>
          <a:stretch>
            <a:fillRect/>
          </a:stretch>
        </p:blipFill>
        <p:spPr>
          <a:xfrm>
            <a:off x="353843" y="489185"/>
            <a:ext cx="3177012" cy="2794467"/>
          </a:xfrm>
          <a:prstGeom prst="rect">
            <a:avLst/>
          </a:prstGeom>
        </p:spPr>
      </p:pic>
      <p:pic>
        <p:nvPicPr>
          <p:cNvPr id="3" name="Shape-1">
            <a:extLst>
              <a:ext uri="{FF2B5EF4-FFF2-40B4-BE49-F238E27FC236}">
                <a16:creationId xmlns:a16="http://schemas.microsoft.com/office/drawing/2014/main" id="{6F2B0C7C-2135-FA84-76EE-F3A339C37BED}"/>
              </a:ext>
            </a:extLst>
          </p:cNvPr>
          <p:cNvPicPr/>
          <p:nvPr/>
        </p:nvPicPr>
        <p:blipFill rotWithShape="1">
          <a:blip r:embed="rId4"/>
          <a:stretch>
            <a:fillRect/>
          </a:stretch>
        </p:blipFill>
        <p:spPr>
          <a:xfrm>
            <a:off x="-36579" y="3973861"/>
            <a:ext cx="13084307" cy="3369180"/>
          </a:xfrm>
          <a:prstGeom prst="rect">
            <a:avLst/>
          </a:prstGeom>
        </p:spPr>
      </p:pic>
      <p:sp>
        <p:nvSpPr>
          <p:cNvPr id="4" name="Rectangle 3">
            <a:extLst>
              <a:ext uri="{FF2B5EF4-FFF2-40B4-BE49-F238E27FC236}">
                <a16:creationId xmlns:a16="http://schemas.microsoft.com/office/drawing/2014/main" id="{E6C13BEC-55AA-8B84-7C76-962815CAEA8C}"/>
              </a:ext>
            </a:extLst>
          </p:cNvPr>
          <p:cNvSpPr/>
          <p:nvPr/>
        </p:nvSpPr>
        <p:spPr>
          <a:xfrm>
            <a:off x="3566440" y="1414600"/>
            <a:ext cx="6639791" cy="2038040"/>
          </a:xfrm>
          <a:prstGeom prst="rect">
            <a:avLst/>
          </a:prstGeom>
        </p:spPr>
        <p:txBody>
          <a:bodyPr spcFirstLastPara="0" lIns="101902" tIns="101902" rIns="101902" bIns="0" anchor="t"/>
          <a:lstStyle/>
          <a:p>
            <a:pPr algn="ctr" hangingPunct="0">
              <a:lnSpc>
                <a:spcPct val="100000"/>
              </a:lnSpc>
            </a:pPr>
            <a:r>
              <a:rPr sz="2407" b="1" i="1" dirty="0">
                <a:latin typeface="Crimson Text"/>
                <a:ea typeface="+mn-ea"/>
                <a:cs typeface="Crimson Text"/>
              </a:rPr>
              <a:t>Financial Advisor</a:t>
            </a:r>
          </a:p>
          <a:p>
            <a:pPr algn="ctr" hangingPunct="0">
              <a:lnSpc>
                <a:spcPct val="100000"/>
              </a:lnSpc>
            </a:pPr>
            <a:r>
              <a:rPr lang="en-US" sz="2400" b="1" i="1" dirty="0">
                <a:latin typeface="Crimson Text"/>
                <a:ea typeface="+mn-ea"/>
                <a:cs typeface="Crimson Text"/>
              </a:rPr>
              <a:t>Director of Expansion</a:t>
            </a:r>
            <a:endParaRPr sz="2400" b="1" i="1" dirty="0">
              <a:latin typeface="Crimson Text"/>
              <a:ea typeface="+mn-ea"/>
              <a:cs typeface="Crimson Text"/>
            </a:endParaRPr>
          </a:p>
          <a:p>
            <a:pPr algn="ctr" hangingPunct="0">
              <a:lnSpc>
                <a:spcPct val="100000"/>
              </a:lnSpc>
            </a:pPr>
            <a:r>
              <a:rPr sz="2000" dirty="0">
                <a:latin typeface="Crimson Text"/>
                <a:ea typeface="+mn-ea"/>
                <a:cs typeface="Crimson Text"/>
              </a:rPr>
              <a:t>161 Madison Ave, Suite 230 Morristown, NJ 07960</a:t>
            </a:r>
          </a:p>
          <a:p>
            <a:pPr algn="ctr" hangingPunct="0">
              <a:lnSpc>
                <a:spcPct val="100000"/>
              </a:lnSpc>
            </a:pPr>
            <a:r>
              <a:rPr sz="2000" dirty="0">
                <a:latin typeface="Crimson Text"/>
                <a:ea typeface="+mn-ea"/>
                <a:cs typeface="Crimson Text"/>
              </a:rPr>
              <a:t>Direct Line: </a:t>
            </a:r>
            <a:r>
              <a:rPr lang="en-US" sz="2000" dirty="0">
                <a:latin typeface="Crimson Text"/>
                <a:ea typeface="+mn-ea"/>
                <a:cs typeface="Crimson Text"/>
              </a:rPr>
              <a:t>(732) 853-3463</a:t>
            </a:r>
          </a:p>
          <a:p>
            <a:pPr algn="ctr" hangingPunct="0"/>
            <a:r>
              <a:rPr lang="en-US" sz="2000" dirty="0">
                <a:latin typeface="Crimson Text"/>
                <a:ea typeface="+mn-ea"/>
                <a:cs typeface="Crimson Text"/>
              </a:rPr>
              <a:t>Direct Fax: (973) 267-0341</a:t>
            </a:r>
          </a:p>
          <a:p>
            <a:pPr algn="ctr" hangingPunct="0">
              <a:lnSpc>
                <a:spcPct val="100000"/>
              </a:lnSpc>
            </a:pPr>
            <a:endParaRPr sz="2407" dirty="0">
              <a:latin typeface="Crimson Text"/>
              <a:ea typeface="+mn-ea"/>
              <a:cs typeface="Crimson Text"/>
            </a:endParaRPr>
          </a:p>
          <a:p>
            <a:pPr algn="ctr" hangingPunct="0">
              <a:lnSpc>
                <a:spcPct val="100000"/>
              </a:lnSpc>
            </a:pPr>
            <a:endParaRPr sz="2407" dirty="0">
              <a:latin typeface="Crimson Text"/>
              <a:ea typeface="+mn-ea"/>
              <a:cs typeface="Crimson Text"/>
            </a:endParaRPr>
          </a:p>
        </p:txBody>
      </p:sp>
      <p:sp>
        <p:nvSpPr>
          <p:cNvPr id="5" name="Rectangle 4">
            <a:extLst>
              <a:ext uri="{FF2B5EF4-FFF2-40B4-BE49-F238E27FC236}">
                <a16:creationId xmlns:a16="http://schemas.microsoft.com/office/drawing/2014/main" id="{F16A5B5F-5B13-2884-4722-AEADF3F9E70F}"/>
              </a:ext>
            </a:extLst>
          </p:cNvPr>
          <p:cNvSpPr/>
          <p:nvPr/>
        </p:nvSpPr>
        <p:spPr>
          <a:xfrm>
            <a:off x="852487" y="4307131"/>
            <a:ext cx="11306175" cy="2345701"/>
          </a:xfrm>
          <a:prstGeom prst="rect">
            <a:avLst/>
          </a:prstGeom>
        </p:spPr>
        <p:txBody>
          <a:bodyPr spcFirstLastPara="0" lIns="67534" tIns="67534" rIns="67534" bIns="0" anchor="t"/>
          <a:lstStyle/>
          <a:p>
            <a:pPr algn="ctr"/>
            <a:r>
              <a:rPr lang="en-US" sz="1200" b="0" i="0" dirty="0">
                <a:solidFill>
                  <a:srgbClr val="121212"/>
                </a:solidFill>
                <a:effectLst/>
                <a:latin typeface="Roboto" panose="02000000000000000000" pitchFamily="2" charset="0"/>
              </a:rPr>
              <a:t>Prior to joining Cornerstone Wealth Associates, Leonard was a corporate sales professional/consultant for 25 plus years where he was a top producer in Medical Device, IT, Health and Wellness, and most recently Financial Services. Mr. Dandridge has been a top producer in all areas because of his passion for the people he serves.</a:t>
            </a:r>
          </a:p>
          <a:p>
            <a:pPr algn="ctr"/>
            <a:endParaRPr lang="en-US" sz="1200" b="0" i="0" dirty="0">
              <a:solidFill>
                <a:srgbClr val="121212"/>
              </a:solidFill>
              <a:effectLst/>
              <a:latin typeface="Roboto" panose="02000000000000000000" pitchFamily="2" charset="0"/>
            </a:endParaRPr>
          </a:p>
          <a:p>
            <a:pPr algn="ctr"/>
            <a:r>
              <a:rPr lang="en-US" sz="1200" b="0" i="0" dirty="0">
                <a:solidFill>
                  <a:srgbClr val="121212"/>
                </a:solidFill>
                <a:effectLst/>
                <a:latin typeface="Roboto" panose="02000000000000000000" pitchFamily="2" charset="0"/>
              </a:rPr>
              <a:t>Leonard received a master’s degree in Education from the University of Bridgeport. He completed his undergraduate studies with a BS in Marketing with minors in Economics and Finance at the University of Connecticut.</a:t>
            </a:r>
          </a:p>
          <a:p>
            <a:pPr algn="ctr"/>
            <a:endParaRPr lang="en-US" sz="1200" b="0" i="0" dirty="0">
              <a:solidFill>
                <a:srgbClr val="121212"/>
              </a:solidFill>
              <a:effectLst/>
              <a:latin typeface="Roboto" panose="02000000000000000000" pitchFamily="2" charset="0"/>
            </a:endParaRPr>
          </a:p>
          <a:p>
            <a:pPr algn="ctr"/>
            <a:r>
              <a:rPr lang="en-US" sz="1200" b="0" i="0" dirty="0">
                <a:solidFill>
                  <a:srgbClr val="121212"/>
                </a:solidFill>
                <a:effectLst/>
                <a:latin typeface="Roboto" panose="02000000000000000000" pitchFamily="2" charset="0"/>
              </a:rPr>
              <a:t>Lenny now lives in Somerset, NJ with his wife of 17 years, Nicole and their two children son Brock (16) and daughter </a:t>
            </a:r>
            <a:r>
              <a:rPr lang="en-US" sz="1200" b="0" i="0" dirty="0" err="1">
                <a:solidFill>
                  <a:srgbClr val="121212"/>
                </a:solidFill>
                <a:effectLst/>
                <a:latin typeface="Roboto" panose="02000000000000000000" pitchFamily="2" charset="0"/>
              </a:rPr>
              <a:t>Cienna</a:t>
            </a:r>
            <a:r>
              <a:rPr lang="en-US" sz="1200" b="0" i="0" dirty="0">
                <a:solidFill>
                  <a:srgbClr val="121212"/>
                </a:solidFill>
                <a:effectLst/>
                <a:latin typeface="Roboto" panose="02000000000000000000" pitchFamily="2" charset="0"/>
              </a:rPr>
              <a:t> (14).</a:t>
            </a:r>
          </a:p>
        </p:txBody>
      </p:sp>
      <p:sp>
        <p:nvSpPr>
          <p:cNvPr id="6" name="Rectangle 5">
            <a:extLst>
              <a:ext uri="{FF2B5EF4-FFF2-40B4-BE49-F238E27FC236}">
                <a16:creationId xmlns:a16="http://schemas.microsoft.com/office/drawing/2014/main" id="{C0998F8E-E41F-55E4-F76A-BCEAF3013061}"/>
              </a:ext>
            </a:extLst>
          </p:cNvPr>
          <p:cNvSpPr/>
          <p:nvPr/>
        </p:nvSpPr>
        <p:spPr>
          <a:xfrm>
            <a:off x="2144791" y="6512942"/>
            <a:ext cx="8231561" cy="980248"/>
          </a:xfrm>
          <a:prstGeom prst="rect">
            <a:avLst/>
          </a:prstGeom>
        </p:spPr>
        <p:txBody>
          <a:bodyPr spcFirstLastPara="0" lIns="95250" tIns="95250" rIns="95250" bIns="0" anchor="t"/>
          <a:lstStyle/>
          <a:p>
            <a:pPr algn="l"/>
            <a:r>
              <a:rPr lang="en-US" sz="700" dirty="0">
                <a:solidFill>
                  <a:srgbClr val="222222"/>
                </a:solidFill>
                <a:effectLst/>
                <a:latin typeface="Times New Roman" panose="02020603050405020304" pitchFamily="18" charset="0"/>
                <a:cs typeface="Times New Roman" panose="02020603050405020304" pitchFamily="18" charset="0"/>
              </a:rPr>
              <a:t>Investment advisory services provided by Regal Investment Advisors, LLC, an SEC Registered Investment Advisor. Regal Investment Advisors is independent of [Cornerstone Wealth Associates</a:t>
            </a:r>
            <a:r>
              <a:rPr lang="en-US" sz="700" dirty="0">
                <a:solidFill>
                  <a:srgbClr val="242424"/>
                </a:solidFill>
                <a:effectLst/>
                <a:latin typeface="Times New Roman" panose="02020603050405020304" pitchFamily="18" charset="0"/>
                <a:cs typeface="Times New Roman" panose="02020603050405020304" pitchFamily="18" charset="0"/>
              </a:rPr>
              <a:t>].</a:t>
            </a:r>
          </a:p>
          <a:p>
            <a:pPr algn="l"/>
            <a:r>
              <a:rPr lang="en-US" sz="700" dirty="0">
                <a:solidFill>
                  <a:srgbClr val="242424"/>
                </a:solidFill>
                <a:effectLst/>
                <a:latin typeface="Times New Roman" panose="02020603050405020304" pitchFamily="18" charset="0"/>
                <a:cs typeface="Times New Roman" panose="02020603050405020304" pitchFamily="18" charset="0"/>
              </a:rPr>
              <a:t>Securities offered through Regulus Financial Group, LLC. Member FINRA / SIPC. Cornerstone Wealth Associates, LLC is independent of Regulus Financial Group.</a:t>
            </a:r>
          </a:p>
          <a:p>
            <a:pPr algn="l"/>
            <a:r>
              <a:rPr lang="en-US" sz="700" dirty="0">
                <a:solidFill>
                  <a:srgbClr val="242424"/>
                </a:solidFill>
                <a:effectLst/>
                <a:latin typeface="Times New Roman" panose="02020603050405020304" pitchFamily="18" charset="0"/>
                <a:cs typeface="Times New Roman" panose="02020603050405020304" pitchFamily="18" charset="0"/>
              </a:rPr>
              <a:t>Do not transmit orders or instructions regarding your account by email. For your protection, we cannot accept or act on such instructions. Similarly Cornerstone Wealth Associates, LLC does not accept trading instructions via voicemail, text messages, instant messaging, or facsimile. Please speak directly with your Representative if you need to give instructions related to your account.</a:t>
            </a:r>
          </a:p>
        </p:txBody>
      </p:sp>
      <p:sp>
        <p:nvSpPr>
          <p:cNvPr id="7" name="Rectangle 6">
            <a:extLst>
              <a:ext uri="{FF2B5EF4-FFF2-40B4-BE49-F238E27FC236}">
                <a16:creationId xmlns:a16="http://schemas.microsoft.com/office/drawing/2014/main" id="{4C3DB5FF-7C88-356A-915D-26DE179D900D}"/>
              </a:ext>
            </a:extLst>
          </p:cNvPr>
          <p:cNvSpPr/>
          <p:nvPr/>
        </p:nvSpPr>
        <p:spPr>
          <a:xfrm>
            <a:off x="3899816" y="498786"/>
            <a:ext cx="5973040" cy="1009650"/>
          </a:xfrm>
          <a:prstGeom prst="rect">
            <a:avLst/>
          </a:prstGeom>
        </p:spPr>
        <p:txBody>
          <a:bodyPr spcFirstLastPara="0" lIns="95250" tIns="95250" rIns="95250" bIns="0" anchor="t"/>
          <a:lstStyle/>
          <a:p>
            <a:pPr algn="ctr" hangingPunct="0">
              <a:lnSpc>
                <a:spcPct val="100000"/>
              </a:lnSpc>
            </a:pPr>
            <a:r>
              <a:rPr lang="en-US" sz="5000" b="1" i="1" dirty="0">
                <a:solidFill>
                  <a:srgbClr val="F38330"/>
                </a:solidFill>
                <a:latin typeface="Roboto"/>
                <a:ea typeface="+mn-ea"/>
                <a:cs typeface="Roboto"/>
              </a:rPr>
              <a:t>Leonard Dandridge</a:t>
            </a:r>
            <a:endParaRPr sz="5000" b="1" i="1" dirty="0">
              <a:solidFill>
                <a:srgbClr val="F38330"/>
              </a:solidFill>
              <a:latin typeface="Roboto"/>
              <a:ea typeface="+mn-ea"/>
              <a:cs typeface="Roboto"/>
            </a:endParaRPr>
          </a:p>
        </p:txBody>
      </p:sp>
      <p:pic>
        <p:nvPicPr>
          <p:cNvPr id="9" name="Picture 8" descr="A black and white logo&#10;&#10;Description automatically generated">
            <a:extLst>
              <a:ext uri="{FF2B5EF4-FFF2-40B4-BE49-F238E27FC236}">
                <a16:creationId xmlns:a16="http://schemas.microsoft.com/office/drawing/2014/main" id="{0ECF5ADA-B131-4050-44CF-0C21577BDD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7937" y="257175"/>
            <a:ext cx="2601176" cy="760031"/>
          </a:xfrm>
          <a:prstGeom prst="rect">
            <a:avLst/>
          </a:prstGeom>
        </p:spPr>
      </p:pic>
      <p:pic>
        <p:nvPicPr>
          <p:cNvPr id="1026" name="Picture 2">
            <a:extLst>
              <a:ext uri="{FF2B5EF4-FFF2-40B4-BE49-F238E27FC236}">
                <a16:creationId xmlns:a16="http://schemas.microsoft.com/office/drawing/2014/main" id="{1D576C7E-25E6-4624-AD66-DEE636C4B9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943" y="577347"/>
            <a:ext cx="2990718" cy="2564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128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3">
          <a:extLst>
            <a:ext uri="{FF2B5EF4-FFF2-40B4-BE49-F238E27FC236}">
              <a16:creationId xmlns:a16="http://schemas.microsoft.com/office/drawing/2014/main" id="{EFD915A5-441A-908D-F836-6D97A5F016E5}"/>
            </a:ext>
          </a:extLst>
        </p:cNvPr>
        <p:cNvGrpSpPr/>
        <p:nvPr/>
      </p:nvGrpSpPr>
      <p:grpSpPr>
        <a:xfrm>
          <a:off x="0" y="0"/>
          <a:ext cx="0" cy="0"/>
          <a:chOff x="0" y="0"/>
          <a:chExt cx="0" cy="0"/>
        </a:xfrm>
      </p:grpSpPr>
      <p:pic>
        <p:nvPicPr>
          <p:cNvPr id="2" name="Shape-1 copy 1">
            <a:extLst>
              <a:ext uri="{FF2B5EF4-FFF2-40B4-BE49-F238E27FC236}">
                <a16:creationId xmlns:a16="http://schemas.microsoft.com/office/drawing/2014/main" id="{60A83FBA-407C-6894-54A4-EA79906AC593}"/>
              </a:ext>
            </a:extLst>
          </p:cNvPr>
          <p:cNvPicPr/>
          <p:nvPr/>
        </p:nvPicPr>
        <p:blipFill rotWithShape="1">
          <a:blip r:embed="rId3"/>
          <a:stretch>
            <a:fillRect/>
          </a:stretch>
        </p:blipFill>
        <p:spPr>
          <a:xfrm>
            <a:off x="353843" y="489186"/>
            <a:ext cx="3177012" cy="2661002"/>
          </a:xfrm>
          <a:prstGeom prst="rect">
            <a:avLst/>
          </a:prstGeom>
        </p:spPr>
      </p:pic>
      <p:pic>
        <p:nvPicPr>
          <p:cNvPr id="3" name="Shape-1">
            <a:extLst>
              <a:ext uri="{FF2B5EF4-FFF2-40B4-BE49-F238E27FC236}">
                <a16:creationId xmlns:a16="http://schemas.microsoft.com/office/drawing/2014/main" id="{FE6A507E-9B3E-CBC6-75F0-C0D72F2C87C0}"/>
              </a:ext>
            </a:extLst>
          </p:cNvPr>
          <p:cNvPicPr/>
          <p:nvPr/>
        </p:nvPicPr>
        <p:blipFill rotWithShape="1">
          <a:blip r:embed="rId4"/>
          <a:stretch>
            <a:fillRect/>
          </a:stretch>
        </p:blipFill>
        <p:spPr>
          <a:xfrm>
            <a:off x="-36579" y="3973861"/>
            <a:ext cx="13084307" cy="3369180"/>
          </a:xfrm>
          <a:prstGeom prst="rect">
            <a:avLst/>
          </a:prstGeom>
        </p:spPr>
      </p:pic>
      <p:sp>
        <p:nvSpPr>
          <p:cNvPr id="4" name="Rectangle 3">
            <a:extLst>
              <a:ext uri="{FF2B5EF4-FFF2-40B4-BE49-F238E27FC236}">
                <a16:creationId xmlns:a16="http://schemas.microsoft.com/office/drawing/2014/main" id="{1186FC69-4D9F-D7F0-FB37-8A95510781A2}"/>
              </a:ext>
            </a:extLst>
          </p:cNvPr>
          <p:cNvSpPr/>
          <p:nvPr/>
        </p:nvSpPr>
        <p:spPr>
          <a:xfrm>
            <a:off x="3566440" y="1414600"/>
            <a:ext cx="6639791" cy="2038040"/>
          </a:xfrm>
          <a:prstGeom prst="rect">
            <a:avLst/>
          </a:prstGeom>
        </p:spPr>
        <p:txBody>
          <a:bodyPr spcFirstLastPara="0" lIns="101902" tIns="101902" rIns="101902" bIns="0" anchor="t"/>
          <a:lstStyle/>
          <a:p>
            <a:pPr algn="ctr" hangingPunct="0">
              <a:lnSpc>
                <a:spcPct val="100000"/>
              </a:lnSpc>
            </a:pPr>
            <a:r>
              <a:rPr lang="en-US" sz="2407" b="1" i="1" dirty="0">
                <a:latin typeface="Crimson Text"/>
                <a:ea typeface="+mn-ea"/>
                <a:cs typeface="Crimson Text"/>
              </a:rPr>
              <a:t>Financial Professional</a:t>
            </a:r>
            <a:endParaRPr sz="2407" b="1" i="1" dirty="0">
              <a:latin typeface="Crimson Text"/>
              <a:ea typeface="+mn-ea"/>
              <a:cs typeface="Crimson Text"/>
            </a:endParaRPr>
          </a:p>
          <a:p>
            <a:pPr algn="ctr" hangingPunct="0">
              <a:lnSpc>
                <a:spcPct val="100000"/>
              </a:lnSpc>
            </a:pPr>
            <a:r>
              <a:rPr sz="2000" dirty="0">
                <a:latin typeface="Crimson Text"/>
                <a:ea typeface="+mn-ea"/>
                <a:cs typeface="Crimson Text"/>
              </a:rPr>
              <a:t>161 Madison Ave, Suite 230 Morristown, NJ 07960</a:t>
            </a:r>
          </a:p>
          <a:p>
            <a:pPr algn="ctr" hangingPunct="0">
              <a:lnSpc>
                <a:spcPct val="100000"/>
              </a:lnSpc>
            </a:pPr>
            <a:r>
              <a:rPr sz="2000" dirty="0">
                <a:latin typeface="Crimson Text"/>
                <a:ea typeface="+mn-ea"/>
                <a:cs typeface="Crimson Text"/>
              </a:rPr>
              <a:t>Direct Line: </a:t>
            </a:r>
            <a:r>
              <a:rPr lang="en-US" sz="2000" b="0" i="0" dirty="0">
                <a:solidFill>
                  <a:srgbClr val="000000"/>
                </a:solidFill>
                <a:effectLst/>
              </a:rPr>
              <a:t>(973) 865-3888</a:t>
            </a:r>
            <a:endParaRPr lang="en-US" sz="2000" dirty="0">
              <a:latin typeface="Crimson Text"/>
              <a:ea typeface="+mn-ea"/>
              <a:cs typeface="Crimson Text"/>
            </a:endParaRPr>
          </a:p>
          <a:p>
            <a:pPr algn="ctr" hangingPunct="0"/>
            <a:r>
              <a:rPr lang="en-US" sz="2000" dirty="0">
                <a:latin typeface="Crimson Text"/>
                <a:ea typeface="+mn-ea"/>
                <a:cs typeface="Crimson Text"/>
              </a:rPr>
              <a:t>Direct Fax: (973) 267-0341</a:t>
            </a:r>
          </a:p>
          <a:p>
            <a:pPr algn="ctr" hangingPunct="0">
              <a:lnSpc>
                <a:spcPct val="100000"/>
              </a:lnSpc>
            </a:pPr>
            <a:endParaRPr sz="2407" dirty="0">
              <a:latin typeface="Crimson Text"/>
              <a:ea typeface="+mn-ea"/>
              <a:cs typeface="Crimson Text"/>
            </a:endParaRPr>
          </a:p>
          <a:p>
            <a:pPr algn="ctr" hangingPunct="0">
              <a:lnSpc>
                <a:spcPct val="100000"/>
              </a:lnSpc>
            </a:pPr>
            <a:endParaRPr sz="2407" dirty="0">
              <a:latin typeface="Crimson Text"/>
              <a:ea typeface="+mn-ea"/>
              <a:cs typeface="Crimson Text"/>
            </a:endParaRPr>
          </a:p>
        </p:txBody>
      </p:sp>
      <p:sp>
        <p:nvSpPr>
          <p:cNvPr id="5" name="Rectangle 4">
            <a:extLst>
              <a:ext uri="{FF2B5EF4-FFF2-40B4-BE49-F238E27FC236}">
                <a16:creationId xmlns:a16="http://schemas.microsoft.com/office/drawing/2014/main" id="{7FCF41FF-6A6F-6C53-225A-8475419ED376}"/>
              </a:ext>
            </a:extLst>
          </p:cNvPr>
          <p:cNvSpPr/>
          <p:nvPr/>
        </p:nvSpPr>
        <p:spPr>
          <a:xfrm>
            <a:off x="852487" y="4307131"/>
            <a:ext cx="11306175" cy="2345701"/>
          </a:xfrm>
          <a:prstGeom prst="rect">
            <a:avLst/>
          </a:prstGeom>
        </p:spPr>
        <p:txBody>
          <a:bodyPr spcFirstLastPara="0" lIns="67534" tIns="67534" rIns="67534" bIns="0" anchor="t"/>
          <a:lstStyle/>
          <a:p>
            <a:pPr rtl="0">
              <a:spcAft>
                <a:spcPts val="800"/>
              </a:spcAft>
            </a:pPr>
            <a:r>
              <a:rPr lang="en-US" sz="1100" b="0" i="0" u="none" strike="noStrike" dirty="0">
                <a:solidFill>
                  <a:srgbClr val="000000"/>
                </a:solidFill>
                <a:effectLst/>
                <a:latin typeface="Aptos" panose="020B0004020202020204" pitchFamily="34" charset="0"/>
              </a:rPr>
              <a:t>Ashley Mariani is a financial professional at Cornerstone Wealth Associates – an independent financial firm focused on wealth protection and financial retirement planning.  With an extensive knowledge base, strong integrity, and years of experience she helps individuals achieve their financial goals.  Each client has individual needs which she uncovers through active listening.  Her specialties consist of retirement planning and special needs planning.  She helps individuals navigate the transition into retirement by providing financial guidance so they can focus on the important things they enjoy with less stress. She delivers exceptional client experience by ensuring all her clients receive the utmost level of service, attention, and care.</a:t>
            </a:r>
            <a:endParaRPr lang="en-US" sz="1100" b="0" dirty="0">
              <a:effectLst/>
            </a:endParaRPr>
          </a:p>
          <a:p>
            <a:pPr rtl="0">
              <a:spcAft>
                <a:spcPts val="800"/>
              </a:spcAft>
            </a:pPr>
            <a:r>
              <a:rPr lang="en-US" sz="1100" b="0" i="0" u="none" strike="noStrike" dirty="0">
                <a:solidFill>
                  <a:srgbClr val="000000"/>
                </a:solidFill>
                <a:effectLst/>
                <a:latin typeface="Aptos" panose="020B0004020202020204" pitchFamily="34" charset="0"/>
              </a:rPr>
              <a:t>Outside of her professional life, Ashley loves going to the beach with her family.  Being present, going on new adventures, creating memories and maintaining family traditions have always been a priority for her.  Ashley graduated cum laude from Roger Williams University’s AACSB accredited Gabelli School of Business with a Bachelor of Science in Marketing and Spanish.</a:t>
            </a:r>
            <a:endParaRPr lang="en-US" sz="1100" b="0" dirty="0">
              <a:effectLst/>
            </a:endParaRPr>
          </a:p>
          <a:p>
            <a:pPr rtl="0">
              <a:spcAft>
                <a:spcPts val="800"/>
              </a:spcAft>
            </a:pPr>
            <a:r>
              <a:rPr lang="en-US" sz="1100" b="0" i="0" u="none" strike="noStrike" dirty="0">
                <a:solidFill>
                  <a:srgbClr val="000000"/>
                </a:solidFill>
                <a:effectLst/>
                <a:latin typeface="Aptos" panose="020B0004020202020204" pitchFamily="34" charset="0"/>
              </a:rPr>
              <a:t>Ashley is passionate about Exceptional Parent Magazine.  EP Magazine provides practical advice, emotional support, and the most up-to-date educational information for families of children and adults with disabilities and special healthcare needs.</a:t>
            </a:r>
            <a:endParaRPr lang="en-US" sz="1100" b="0" dirty="0">
              <a:effectLst/>
            </a:endParaRPr>
          </a:p>
          <a:p>
            <a:pPr rtl="0">
              <a:spcAft>
                <a:spcPts val="800"/>
              </a:spcAft>
            </a:pPr>
            <a:r>
              <a:rPr lang="en-US" sz="1100" b="0" i="0" u="none" strike="noStrike" dirty="0">
                <a:solidFill>
                  <a:srgbClr val="000000"/>
                </a:solidFill>
                <a:effectLst/>
                <a:latin typeface="Aptos" panose="020B0004020202020204" pitchFamily="34" charset="0"/>
              </a:rPr>
              <a:t>Ashley enjoys cultivating long-lasting relationships with her clients.  Her commitment to helping people has allowed her to positively impact the lives of many clients.</a:t>
            </a:r>
            <a:endParaRPr lang="en-US" sz="1100" b="0" dirty="0">
              <a:effectLst/>
            </a:endParaRPr>
          </a:p>
          <a:p>
            <a:br>
              <a:rPr lang="en-US" sz="1100" dirty="0"/>
            </a:br>
            <a:endParaRPr lang="en-US" sz="1100" b="0" i="0" dirty="0">
              <a:solidFill>
                <a:srgbClr val="121212"/>
              </a:solidFill>
              <a:effectLst/>
              <a:latin typeface="Roboto" panose="02000000000000000000" pitchFamily="2" charset="0"/>
            </a:endParaRPr>
          </a:p>
        </p:txBody>
      </p:sp>
      <p:sp>
        <p:nvSpPr>
          <p:cNvPr id="6" name="Rectangle 5">
            <a:extLst>
              <a:ext uri="{FF2B5EF4-FFF2-40B4-BE49-F238E27FC236}">
                <a16:creationId xmlns:a16="http://schemas.microsoft.com/office/drawing/2014/main" id="{8304C71A-EB6A-CADA-98E1-FFB7C5F13972}"/>
              </a:ext>
            </a:extLst>
          </p:cNvPr>
          <p:cNvSpPr/>
          <p:nvPr/>
        </p:nvSpPr>
        <p:spPr>
          <a:xfrm>
            <a:off x="2144791" y="6512942"/>
            <a:ext cx="8231561" cy="980248"/>
          </a:xfrm>
          <a:prstGeom prst="rect">
            <a:avLst/>
          </a:prstGeom>
        </p:spPr>
        <p:txBody>
          <a:bodyPr spcFirstLastPara="0" lIns="95250" tIns="95250" rIns="95250" bIns="0" anchor="t"/>
          <a:lstStyle/>
          <a:p>
            <a:pPr algn="l"/>
            <a:r>
              <a:rPr lang="en-US" sz="700" dirty="0">
                <a:solidFill>
                  <a:srgbClr val="222222"/>
                </a:solidFill>
                <a:effectLst/>
                <a:latin typeface="Times New Roman" panose="02020603050405020304" pitchFamily="18" charset="0"/>
                <a:cs typeface="Times New Roman" panose="02020603050405020304" pitchFamily="18" charset="0"/>
              </a:rPr>
              <a:t>Investment advisory services provided by Regal Investment Advisors, LLC, an SEC Registered Investment Advisor. Regal Investment Advisors is independent of [Cornerstone Wealth Associates</a:t>
            </a:r>
            <a:r>
              <a:rPr lang="en-US" sz="700" dirty="0">
                <a:solidFill>
                  <a:srgbClr val="242424"/>
                </a:solidFill>
                <a:effectLst/>
                <a:latin typeface="Times New Roman" panose="02020603050405020304" pitchFamily="18" charset="0"/>
                <a:cs typeface="Times New Roman" panose="02020603050405020304" pitchFamily="18" charset="0"/>
              </a:rPr>
              <a:t>].</a:t>
            </a:r>
          </a:p>
          <a:p>
            <a:pPr algn="l"/>
            <a:r>
              <a:rPr lang="en-US" sz="700" dirty="0">
                <a:solidFill>
                  <a:srgbClr val="242424"/>
                </a:solidFill>
                <a:effectLst/>
                <a:latin typeface="Times New Roman" panose="02020603050405020304" pitchFamily="18" charset="0"/>
                <a:cs typeface="Times New Roman" panose="02020603050405020304" pitchFamily="18" charset="0"/>
              </a:rPr>
              <a:t>Securities offered through Regulus Financial Group, LLC. Member FINRA / SIPC. Cornerstone Wealth Associates, LLC is independent of Regulus Financial Group.</a:t>
            </a:r>
          </a:p>
          <a:p>
            <a:pPr algn="l"/>
            <a:r>
              <a:rPr lang="en-US" sz="700" dirty="0">
                <a:solidFill>
                  <a:srgbClr val="242424"/>
                </a:solidFill>
                <a:effectLst/>
                <a:latin typeface="Times New Roman" panose="02020603050405020304" pitchFamily="18" charset="0"/>
                <a:cs typeface="Times New Roman" panose="02020603050405020304" pitchFamily="18" charset="0"/>
              </a:rPr>
              <a:t>Do not transmit orders or instructions regarding your account by email. For your protection, we cannot accept or act on such instructions. Similarly Cornerstone Wealth Associates, LLC does not accept trading instructions via voicemail, text messages, instant messaging, or facsimile. Please speak directly with your Representative if you need to give instructions related to your account.</a:t>
            </a:r>
          </a:p>
        </p:txBody>
      </p:sp>
      <p:sp>
        <p:nvSpPr>
          <p:cNvPr id="7" name="Rectangle 6">
            <a:extLst>
              <a:ext uri="{FF2B5EF4-FFF2-40B4-BE49-F238E27FC236}">
                <a16:creationId xmlns:a16="http://schemas.microsoft.com/office/drawing/2014/main" id="{4936197B-77B0-109D-C89F-6391654B0515}"/>
              </a:ext>
            </a:extLst>
          </p:cNvPr>
          <p:cNvSpPr/>
          <p:nvPr/>
        </p:nvSpPr>
        <p:spPr>
          <a:xfrm>
            <a:off x="3899816" y="498786"/>
            <a:ext cx="5973040" cy="1009650"/>
          </a:xfrm>
          <a:prstGeom prst="rect">
            <a:avLst/>
          </a:prstGeom>
        </p:spPr>
        <p:txBody>
          <a:bodyPr spcFirstLastPara="0" lIns="95250" tIns="95250" rIns="95250" bIns="0" anchor="t"/>
          <a:lstStyle/>
          <a:p>
            <a:pPr algn="ctr" hangingPunct="0">
              <a:lnSpc>
                <a:spcPct val="100000"/>
              </a:lnSpc>
            </a:pPr>
            <a:r>
              <a:rPr lang="en-US" sz="5000" b="1" i="1" dirty="0">
                <a:solidFill>
                  <a:srgbClr val="F38330"/>
                </a:solidFill>
                <a:latin typeface="Roboto"/>
                <a:ea typeface="+mn-ea"/>
                <a:cs typeface="Roboto"/>
              </a:rPr>
              <a:t>Ashley Mariani</a:t>
            </a:r>
            <a:endParaRPr sz="5000" b="1" i="1" dirty="0">
              <a:solidFill>
                <a:srgbClr val="F38330"/>
              </a:solidFill>
              <a:latin typeface="Roboto"/>
              <a:ea typeface="+mn-ea"/>
              <a:cs typeface="Roboto"/>
            </a:endParaRPr>
          </a:p>
        </p:txBody>
      </p:sp>
      <p:pic>
        <p:nvPicPr>
          <p:cNvPr id="9" name="Picture 8" descr="A black and white logo&#10;&#10;Description automatically generated">
            <a:extLst>
              <a:ext uri="{FF2B5EF4-FFF2-40B4-BE49-F238E27FC236}">
                <a16:creationId xmlns:a16="http://schemas.microsoft.com/office/drawing/2014/main" id="{61309DE7-17A6-6E45-B203-9695E4A39B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7937" y="257175"/>
            <a:ext cx="2601176" cy="760031"/>
          </a:xfrm>
          <a:prstGeom prst="rect">
            <a:avLst/>
          </a:prstGeom>
        </p:spPr>
      </p:pic>
      <p:pic>
        <p:nvPicPr>
          <p:cNvPr id="8" name="Picture 7">
            <a:extLst>
              <a:ext uri="{FF2B5EF4-FFF2-40B4-BE49-F238E27FC236}">
                <a16:creationId xmlns:a16="http://schemas.microsoft.com/office/drawing/2014/main" id="{61B41AAB-7F8F-EE04-A684-8F0FCDED8251}"/>
              </a:ext>
            </a:extLst>
          </p:cNvPr>
          <p:cNvPicPr>
            <a:picLocks noChangeAspect="1"/>
          </p:cNvPicPr>
          <p:nvPr/>
        </p:nvPicPr>
        <p:blipFill>
          <a:blip r:embed="rId6">
            <a:extLst>
              <a:ext uri="{28A0092B-C50C-407E-A947-70E740481C1C}">
                <a14:useLocalDpi xmlns:a14="http://schemas.microsoft.com/office/drawing/2010/main" val="0"/>
              </a:ext>
            </a:extLst>
          </a:blip>
          <a:srcRect t="6696" b="6696"/>
          <a:stretch/>
        </p:blipFill>
        <p:spPr>
          <a:xfrm>
            <a:off x="465610" y="596194"/>
            <a:ext cx="2927712" cy="2429092"/>
          </a:xfrm>
          <a:prstGeom prst="rect">
            <a:avLst/>
          </a:prstGeom>
        </p:spPr>
      </p:pic>
    </p:spTree>
    <p:extLst>
      <p:ext uri="{BB962C8B-B14F-4D97-AF65-F5344CB8AC3E}">
        <p14:creationId xmlns:p14="http://schemas.microsoft.com/office/powerpoint/2010/main" val="12890445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2785</Words>
  <Application>Microsoft Macintosh PowerPoint</Application>
  <PresentationFormat>Custom</PresentationFormat>
  <Paragraphs>242</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Times New Roman</vt:lpstr>
      <vt:lpstr>Crimson Text</vt:lpstr>
      <vt:lpstr>Calibri</vt:lpstr>
      <vt:lpstr>Roboto</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Visme Presentation</dc:title>
  <dc:creator/>
  <cp:lastModifiedBy/>
  <cp:revision>5</cp:revision>
  <dcterms:created xsi:type="dcterms:W3CDTF">2023-11-07T20:16:11Z</dcterms:created>
  <dcterms:modified xsi:type="dcterms:W3CDTF">2025-04-09T14:19:38Z</dcterms:modified>
</cp:coreProperties>
</file>